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1"/>
    <p:sldId id="257" r:id="rId62"/>
    <p:sldId id="258" r:id="rId63"/>
    <p:sldId id="259" r:id="rId64"/>
    <p:sldId id="260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  <p:sldId id="270" r:id="rId75"/>
    <p:sldId id="271" r:id="rId76"/>
    <p:sldId id="272" r:id="rId77"/>
    <p:sldId id="273" r:id="rId78"/>
    <p:sldId id="274" r:id="rId79"/>
    <p:sldId id="275" r:id="rId80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PT Sans" charset="1" panose="020B0503020203020204"/>
      <p:regular r:id="rId7"/>
    </p:embeddedFont>
    <p:embeddedFont>
      <p:font typeface="PT Sans Bold" charset="1" panose="020B0703020203020204"/>
      <p:regular r:id="rId8"/>
    </p:embeddedFont>
    <p:embeddedFont>
      <p:font typeface="PT Sans Italics" charset="1" panose="020B0503020203090204"/>
      <p:regular r:id="rId9"/>
    </p:embeddedFont>
    <p:embeddedFont>
      <p:font typeface="PT Sans Bold Italics" charset="1" panose="020B0703020203090204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Roboto Condensed" charset="1" panose="02000000000000000000"/>
      <p:regular r:id="rId15"/>
    </p:embeddedFont>
    <p:embeddedFont>
      <p:font typeface="Roboto Condensed Bold" charset="1" panose="02000000000000000000"/>
      <p:regular r:id="rId16"/>
    </p:embeddedFont>
    <p:embeddedFont>
      <p:font typeface="Roboto Condensed Italics" charset="1" panose="02000000000000000000"/>
      <p:regular r:id="rId17"/>
    </p:embeddedFont>
    <p:embeddedFont>
      <p:font typeface="Roboto Condensed Bold Italics" charset="1" panose="020000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6"/>
    </p:embeddedFont>
    <p:embeddedFont>
      <p:font typeface="Poppins Italics" charset="1" panose="00000500000000000000"/>
      <p:regular r:id="rId27"/>
    </p:embeddedFont>
    <p:embeddedFont>
      <p:font typeface="Poppins Bold Italics" charset="1" panose="00000800000000000000"/>
      <p:regular r:id="rId28"/>
    </p:embeddedFont>
    <p:embeddedFont>
      <p:font typeface="Poppins Thin" charset="1" panose="00000300000000000000"/>
      <p:regular r:id="rId29"/>
    </p:embeddedFont>
    <p:embeddedFont>
      <p:font typeface="Poppins Thin Italics" charset="1" panose="00000300000000000000"/>
      <p:regular r:id="rId30"/>
    </p:embeddedFont>
    <p:embeddedFont>
      <p:font typeface="Poppins Extra-Light" charset="1" panose="00000300000000000000"/>
      <p:regular r:id="rId31"/>
    </p:embeddedFont>
    <p:embeddedFont>
      <p:font typeface="Poppins Extra-Light Italics" charset="1" panose="00000300000000000000"/>
      <p:regular r:id="rId32"/>
    </p:embeddedFont>
    <p:embeddedFont>
      <p:font typeface="Poppins Light" charset="1" panose="00000400000000000000"/>
      <p:regular r:id="rId33"/>
    </p:embeddedFont>
    <p:embeddedFont>
      <p:font typeface="Poppins Light Italics" charset="1" panose="00000400000000000000"/>
      <p:regular r:id="rId34"/>
    </p:embeddedFont>
    <p:embeddedFont>
      <p:font typeface="Poppins Medium" charset="1" panose="00000600000000000000"/>
      <p:regular r:id="rId35"/>
    </p:embeddedFont>
    <p:embeddedFont>
      <p:font typeface="Poppins Medium Italics" charset="1" panose="00000600000000000000"/>
      <p:regular r:id="rId36"/>
    </p:embeddedFont>
    <p:embeddedFont>
      <p:font typeface="Poppins Semi-Bold" charset="1" panose="00000700000000000000"/>
      <p:regular r:id="rId37"/>
    </p:embeddedFont>
    <p:embeddedFont>
      <p:font typeface="Poppins Semi-Bold Italics" charset="1" panose="00000700000000000000"/>
      <p:regular r:id="rId38"/>
    </p:embeddedFont>
    <p:embeddedFont>
      <p:font typeface="Poppins Ultra-Bold" charset="1" panose="00000900000000000000"/>
      <p:regular r:id="rId39"/>
    </p:embeddedFont>
    <p:embeddedFont>
      <p:font typeface="Poppins Ultra-Bold Italics" charset="1" panose="00000900000000000000"/>
      <p:regular r:id="rId40"/>
    </p:embeddedFont>
    <p:embeddedFont>
      <p:font typeface="Poppins Heavy" charset="1" panose="00000A00000000000000"/>
      <p:regular r:id="rId41"/>
    </p:embeddedFont>
    <p:embeddedFont>
      <p:font typeface="Poppins Heavy Italics" charset="1" panose="00000A00000000000000"/>
      <p:regular r:id="rId42"/>
    </p:embeddedFont>
    <p:embeddedFont>
      <p:font typeface="Montserrat" charset="1" panose="00000500000000000000"/>
      <p:regular r:id="rId43"/>
    </p:embeddedFont>
    <p:embeddedFont>
      <p:font typeface="Montserrat Bold" charset="1" panose="00000800000000000000"/>
      <p:regular r:id="rId44"/>
    </p:embeddedFont>
    <p:embeddedFont>
      <p:font typeface="Montserrat Italics" charset="1" panose="00000500000000000000"/>
      <p:regular r:id="rId45"/>
    </p:embeddedFont>
    <p:embeddedFont>
      <p:font typeface="Montserrat Bold Italics" charset="1" panose="00000800000000000000"/>
      <p:regular r:id="rId46"/>
    </p:embeddedFont>
    <p:embeddedFont>
      <p:font typeface="Montserrat Thin" charset="1" panose="00000300000000000000"/>
      <p:regular r:id="rId47"/>
    </p:embeddedFont>
    <p:embeddedFont>
      <p:font typeface="Montserrat Thin Italics" charset="1" panose="00000300000000000000"/>
      <p:regular r:id="rId48"/>
    </p:embeddedFont>
    <p:embeddedFont>
      <p:font typeface="Montserrat Extra-Light" charset="1" panose="00000300000000000000"/>
      <p:regular r:id="rId49"/>
    </p:embeddedFont>
    <p:embeddedFont>
      <p:font typeface="Montserrat Extra-Light Italics" charset="1" panose="00000300000000000000"/>
      <p:regular r:id="rId50"/>
    </p:embeddedFont>
    <p:embeddedFont>
      <p:font typeface="Montserrat Light" charset="1" panose="00000400000000000000"/>
      <p:regular r:id="rId51"/>
    </p:embeddedFont>
    <p:embeddedFont>
      <p:font typeface="Montserrat Light Italics" charset="1" panose="00000400000000000000"/>
      <p:regular r:id="rId52"/>
    </p:embeddedFont>
    <p:embeddedFont>
      <p:font typeface="Montserrat Medium" charset="1" panose="00000600000000000000"/>
      <p:regular r:id="rId53"/>
    </p:embeddedFont>
    <p:embeddedFont>
      <p:font typeface="Montserrat Medium Italics" charset="1" panose="00000600000000000000"/>
      <p:regular r:id="rId54"/>
    </p:embeddedFont>
    <p:embeddedFont>
      <p:font typeface="Montserrat Semi-Bold" charset="1" panose="00000700000000000000"/>
      <p:regular r:id="rId55"/>
    </p:embeddedFont>
    <p:embeddedFont>
      <p:font typeface="Montserrat Semi-Bold Italics" charset="1" panose="00000700000000000000"/>
      <p:regular r:id="rId56"/>
    </p:embeddedFont>
    <p:embeddedFont>
      <p:font typeface="Montserrat Ultra-Bold" charset="1" panose="00000900000000000000"/>
      <p:regular r:id="rId57"/>
    </p:embeddedFont>
    <p:embeddedFont>
      <p:font typeface="Montserrat Ultra-Bold Italics" charset="1" panose="00000900000000000000"/>
      <p:regular r:id="rId58"/>
    </p:embeddedFont>
    <p:embeddedFont>
      <p:font typeface="Montserrat Heavy" charset="1" panose="00000A00000000000000"/>
      <p:regular r:id="rId59"/>
    </p:embeddedFont>
    <p:embeddedFont>
      <p:font typeface="Montserrat Heavy Italics" charset="1" panose="00000A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slides/slide1.xml" Type="http://schemas.openxmlformats.org/officeDocument/2006/relationships/slide"/><Relationship Id="rId62" Target="slides/slide2.xml" Type="http://schemas.openxmlformats.org/officeDocument/2006/relationships/slide"/><Relationship Id="rId63" Target="slides/slide3.xml" Type="http://schemas.openxmlformats.org/officeDocument/2006/relationships/slide"/><Relationship Id="rId64" Target="slides/slide4.xml" Type="http://schemas.openxmlformats.org/officeDocument/2006/relationships/slide"/><Relationship Id="rId65" Target="slides/slide5.xml" Type="http://schemas.openxmlformats.org/officeDocument/2006/relationships/slide"/><Relationship Id="rId66" Target="slides/slide6.xml" Type="http://schemas.openxmlformats.org/officeDocument/2006/relationships/slide"/><Relationship Id="rId67" Target="slides/slide7.xml" Type="http://schemas.openxmlformats.org/officeDocument/2006/relationships/slide"/><Relationship Id="rId68" Target="slides/slide8.xml" Type="http://schemas.openxmlformats.org/officeDocument/2006/relationships/slide"/><Relationship Id="rId69" Target="slides/slide9.xml" Type="http://schemas.openxmlformats.org/officeDocument/2006/relationships/slide"/><Relationship Id="rId7" Target="fonts/font7.fntdata" Type="http://schemas.openxmlformats.org/officeDocument/2006/relationships/font"/><Relationship Id="rId70" Target="slides/slide10.xml" Type="http://schemas.openxmlformats.org/officeDocument/2006/relationships/slide"/><Relationship Id="rId71" Target="slides/slide11.xml" Type="http://schemas.openxmlformats.org/officeDocument/2006/relationships/slide"/><Relationship Id="rId72" Target="slides/slide12.xml" Type="http://schemas.openxmlformats.org/officeDocument/2006/relationships/slide"/><Relationship Id="rId73" Target="slides/slide13.xml" Type="http://schemas.openxmlformats.org/officeDocument/2006/relationships/slide"/><Relationship Id="rId74" Target="slides/slide14.xml" Type="http://schemas.openxmlformats.org/officeDocument/2006/relationships/slide"/><Relationship Id="rId75" Target="slides/slide15.xml" Type="http://schemas.openxmlformats.org/officeDocument/2006/relationships/slide"/><Relationship Id="rId76" Target="slides/slide16.xml" Type="http://schemas.openxmlformats.org/officeDocument/2006/relationships/slide"/><Relationship Id="rId77" Target="slides/slide17.xml" Type="http://schemas.openxmlformats.org/officeDocument/2006/relationships/slide"/><Relationship Id="rId78" Target="slides/slide18.xml" Type="http://schemas.openxmlformats.org/officeDocument/2006/relationships/slide"/><Relationship Id="rId79" Target="slides/slide19.xml" Type="http://schemas.openxmlformats.org/officeDocument/2006/relationships/slide"/><Relationship Id="rId8" Target="fonts/font8.fntdata" Type="http://schemas.openxmlformats.org/officeDocument/2006/relationships/font"/><Relationship Id="rId80" Target="slides/slide20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4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49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78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264" y="0"/>
            <a:ext cx="14734761" cy="10287000"/>
            <a:chOff x="0" y="0"/>
            <a:chExt cx="498435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4351" cy="3479800"/>
            </a:xfrm>
            <a:custGeom>
              <a:avLst/>
              <a:gdLst/>
              <a:ahLst/>
              <a:cxnLst/>
              <a:rect r="r" b="b" t="t" l="l"/>
              <a:pathLst>
                <a:path h="3479800" w="4984351">
                  <a:moveTo>
                    <a:pt x="0" y="0"/>
                  </a:moveTo>
                  <a:lnTo>
                    <a:pt x="4984351" y="0"/>
                  </a:lnTo>
                  <a:lnTo>
                    <a:pt x="498435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E8788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75379" y="0"/>
            <a:ext cx="7220683" cy="10439176"/>
            <a:chOff x="0" y="0"/>
            <a:chExt cx="9627577" cy="1391890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1905" r="0" b="1905"/>
            <a:stretch>
              <a:fillRect/>
            </a:stretch>
          </p:blipFill>
          <p:spPr>
            <a:xfrm flipH="false" flipV="false">
              <a:off x="0" y="0"/>
              <a:ext cx="9627577" cy="13918901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11102265" y="1104788"/>
            <a:ext cx="546229" cy="8229600"/>
          </a:xfrm>
          <a:prstGeom prst="rect">
            <a:avLst/>
          </a:prstGeom>
          <a:solidFill>
            <a:srgbClr val="E6D5B8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23732" y="2935349"/>
            <a:ext cx="10978533" cy="4416302"/>
            <a:chOff x="0" y="0"/>
            <a:chExt cx="14638044" cy="588840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19075"/>
              <a:ext cx="14638044" cy="4880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54"/>
                </a:lnSpc>
              </a:pPr>
              <a:r>
                <a:rPr lang="en-US" sz="9643">
                  <a:solidFill>
                    <a:srgbClr val="FFFFFF"/>
                  </a:solidFill>
                  <a:latin typeface="Montserrat Ultra-Bold"/>
                </a:rPr>
                <a:t>DDP ASSIGNMENT 2 PRESENTATION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147622"/>
              <a:ext cx="12014345" cy="740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04"/>
                </a:lnSpc>
              </a:pPr>
              <a:r>
                <a:rPr lang="en-US" sz="3922">
                  <a:solidFill>
                    <a:srgbClr val="FFFFFF"/>
                  </a:solidFill>
                  <a:latin typeface="Poppins Medium"/>
                </a:rPr>
                <a:t>OH ERN QI S10243067K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17848" y="9482818"/>
            <a:ext cx="494495" cy="57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3"/>
              </a:lnSpc>
            </a:pPr>
            <a:r>
              <a:rPr lang="en-US" sz="3216">
                <a:solidFill>
                  <a:srgbClr val="FFFFFF"/>
                </a:solidFill>
                <a:latin typeface="Roboto Condense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7935" y="5315083"/>
            <a:ext cx="17073371" cy="4659603"/>
            <a:chOff x="0" y="0"/>
            <a:chExt cx="4496690" cy="12272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6690" cy="1227221"/>
            </a:xfrm>
            <a:custGeom>
              <a:avLst/>
              <a:gdLst/>
              <a:ahLst/>
              <a:cxnLst/>
              <a:rect r="r" b="b" t="t" l="l"/>
              <a:pathLst>
                <a:path h="1227221" w="4496690">
                  <a:moveTo>
                    <a:pt x="23126" y="0"/>
                  </a:moveTo>
                  <a:lnTo>
                    <a:pt x="4473564" y="0"/>
                  </a:lnTo>
                  <a:cubicBezTo>
                    <a:pt x="4479698" y="0"/>
                    <a:pt x="4485580" y="2436"/>
                    <a:pt x="4489917" y="6773"/>
                  </a:cubicBezTo>
                  <a:cubicBezTo>
                    <a:pt x="4494254" y="11110"/>
                    <a:pt x="4496690" y="16993"/>
                    <a:pt x="4496690" y="23126"/>
                  </a:cubicBezTo>
                  <a:lnTo>
                    <a:pt x="4496690" y="1204095"/>
                  </a:lnTo>
                  <a:cubicBezTo>
                    <a:pt x="4496690" y="1216867"/>
                    <a:pt x="4486336" y="1227221"/>
                    <a:pt x="4473564" y="1227221"/>
                  </a:cubicBezTo>
                  <a:lnTo>
                    <a:pt x="23126" y="1227221"/>
                  </a:lnTo>
                  <a:cubicBezTo>
                    <a:pt x="16993" y="1227221"/>
                    <a:pt x="11110" y="1224784"/>
                    <a:pt x="6773" y="1220447"/>
                  </a:cubicBezTo>
                  <a:cubicBezTo>
                    <a:pt x="2436" y="1216110"/>
                    <a:pt x="0" y="1210228"/>
                    <a:pt x="0" y="1204095"/>
                  </a:cubicBezTo>
                  <a:lnTo>
                    <a:pt x="0" y="23126"/>
                  </a:lnTo>
                  <a:cubicBezTo>
                    <a:pt x="0" y="10354"/>
                    <a:pt x="10354" y="0"/>
                    <a:pt x="23126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96690" cy="1274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6172" y="0"/>
            <a:ext cx="4772367" cy="4182329"/>
            <a:chOff x="0" y="0"/>
            <a:chExt cx="6363156" cy="557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63156" cy="5576438"/>
            </a:xfrm>
            <a:custGeom>
              <a:avLst/>
              <a:gdLst/>
              <a:ahLst/>
              <a:cxnLst/>
              <a:rect r="r" b="b" t="t" l="l"/>
              <a:pathLst>
                <a:path h="5576438" w="6363156">
                  <a:moveTo>
                    <a:pt x="0" y="0"/>
                  </a:moveTo>
                  <a:lnTo>
                    <a:pt x="6363156" y="0"/>
                  </a:lnTo>
                  <a:lnTo>
                    <a:pt x="6363156" y="5576438"/>
                  </a:lnTo>
                  <a:lnTo>
                    <a:pt x="0" y="5576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15726" cy="5096691"/>
            </a:xfrm>
            <a:custGeom>
              <a:avLst/>
              <a:gdLst/>
              <a:ahLst/>
              <a:cxnLst/>
              <a:rect r="r" b="b" t="t" l="l"/>
              <a:pathLst>
                <a:path h="5096691" w="5815726">
                  <a:moveTo>
                    <a:pt x="0" y="0"/>
                  </a:moveTo>
                  <a:lnTo>
                    <a:pt x="5815726" y="0"/>
                  </a:lnTo>
                  <a:lnTo>
                    <a:pt x="5815726" y="5096691"/>
                  </a:lnTo>
                  <a:lnTo>
                    <a:pt x="0" y="5096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41746" cy="4593675"/>
            </a:xfrm>
            <a:custGeom>
              <a:avLst/>
              <a:gdLst/>
              <a:ahLst/>
              <a:cxnLst/>
              <a:rect r="r" b="b" t="t" l="l"/>
              <a:pathLst>
                <a:path h="4593675" w="5241746">
                  <a:moveTo>
                    <a:pt x="0" y="0"/>
                  </a:moveTo>
                  <a:lnTo>
                    <a:pt x="5241746" y="0"/>
                  </a:lnTo>
                  <a:lnTo>
                    <a:pt x="5241746" y="4593675"/>
                  </a:lnTo>
                  <a:lnTo>
                    <a:pt x="0" y="4593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41946" y="2585121"/>
            <a:ext cx="15354801" cy="2558379"/>
            <a:chOff x="0" y="0"/>
            <a:chExt cx="2378860" cy="396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8860" cy="396360"/>
            </a:xfrm>
            <a:custGeom>
              <a:avLst/>
              <a:gdLst/>
              <a:ahLst/>
              <a:cxnLst/>
              <a:rect r="r" b="b" t="t" l="l"/>
              <a:pathLst>
                <a:path h="396360" w="2378860">
                  <a:moveTo>
                    <a:pt x="0" y="0"/>
                  </a:moveTo>
                  <a:lnTo>
                    <a:pt x="2378860" y="0"/>
                  </a:lnTo>
                  <a:lnTo>
                    <a:pt x="2378860" y="396360"/>
                  </a:lnTo>
                  <a:lnTo>
                    <a:pt x="0" y="396360"/>
                  </a:lnTo>
                  <a:close/>
                </a:path>
              </a:pathLst>
            </a:custGeom>
            <a:blipFill>
              <a:blip r:embed="rId8"/>
              <a:stretch>
                <a:fillRect l="0" t="-45408" r="0" b="-4373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48934" y="366644"/>
            <a:ext cx="16610366" cy="193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EXTRACTING INFORMATION FROM ESTIMATED ARRIVAL TIME</a:t>
            </a:r>
            <a:r>
              <a:rPr lang="en-US" sz="6699">
                <a:solidFill>
                  <a:srgbClr val="000000"/>
                </a:solidFill>
                <a:latin typeface="Norwester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827853"/>
            <a:ext cx="16230600" cy="31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Timestamp Formatting: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Replace timezone information and convert to datetime.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Format time to be in Hours Minutes and Seconds only</a:t>
            </a:r>
          </a:p>
          <a:p>
            <a:pPr>
              <a:lnSpc>
                <a:spcPts val="3089"/>
              </a:lnSpc>
              <a:spcBef>
                <a:spcPct val="0"/>
              </a:spcBef>
            </a:pPr>
          </a:p>
          <a:p>
            <a:pPr>
              <a:lnSpc>
                <a:spcPts val="308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Time Difference Calculation: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Calculate minutes until bus arrival using DateTimeDiff function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Subtract time of arrival by current time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Floor the results to nearest minutes</a:t>
            </a: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618" y="295184"/>
            <a:ext cx="17240765" cy="9696632"/>
            <a:chOff x="0" y="0"/>
            <a:chExt cx="4540778" cy="25538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0777" cy="2553845"/>
            </a:xfrm>
            <a:custGeom>
              <a:avLst/>
              <a:gdLst/>
              <a:ahLst/>
              <a:cxnLst/>
              <a:rect r="r" b="b" t="t" l="l"/>
              <a:pathLst>
                <a:path h="2553845" w="4540777">
                  <a:moveTo>
                    <a:pt x="22901" y="0"/>
                  </a:moveTo>
                  <a:lnTo>
                    <a:pt x="4517876" y="0"/>
                  </a:lnTo>
                  <a:cubicBezTo>
                    <a:pt x="4530524" y="0"/>
                    <a:pt x="4540777" y="10253"/>
                    <a:pt x="4540777" y="22901"/>
                  </a:cubicBezTo>
                  <a:lnTo>
                    <a:pt x="4540777" y="2530944"/>
                  </a:lnTo>
                  <a:cubicBezTo>
                    <a:pt x="4540777" y="2543592"/>
                    <a:pt x="4530524" y="2553845"/>
                    <a:pt x="4517876" y="2553845"/>
                  </a:cubicBezTo>
                  <a:lnTo>
                    <a:pt x="22901" y="2553845"/>
                  </a:lnTo>
                  <a:cubicBezTo>
                    <a:pt x="10253" y="2553845"/>
                    <a:pt x="0" y="2543592"/>
                    <a:pt x="0" y="2530944"/>
                  </a:cubicBezTo>
                  <a:lnTo>
                    <a:pt x="0" y="22901"/>
                  </a:lnTo>
                  <a:cubicBezTo>
                    <a:pt x="0" y="10253"/>
                    <a:pt x="10253" y="0"/>
                    <a:pt x="22901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0778" cy="2601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6172" y="0"/>
            <a:ext cx="4772367" cy="4182329"/>
            <a:chOff x="0" y="0"/>
            <a:chExt cx="6363156" cy="557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63156" cy="5576438"/>
            </a:xfrm>
            <a:custGeom>
              <a:avLst/>
              <a:gdLst/>
              <a:ahLst/>
              <a:cxnLst/>
              <a:rect r="r" b="b" t="t" l="l"/>
              <a:pathLst>
                <a:path h="5576438" w="6363156">
                  <a:moveTo>
                    <a:pt x="0" y="0"/>
                  </a:moveTo>
                  <a:lnTo>
                    <a:pt x="6363156" y="0"/>
                  </a:lnTo>
                  <a:lnTo>
                    <a:pt x="6363156" y="5576438"/>
                  </a:lnTo>
                  <a:lnTo>
                    <a:pt x="0" y="5576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15726" cy="5096691"/>
            </a:xfrm>
            <a:custGeom>
              <a:avLst/>
              <a:gdLst/>
              <a:ahLst/>
              <a:cxnLst/>
              <a:rect r="r" b="b" t="t" l="l"/>
              <a:pathLst>
                <a:path h="5096691" w="5815726">
                  <a:moveTo>
                    <a:pt x="0" y="0"/>
                  </a:moveTo>
                  <a:lnTo>
                    <a:pt x="5815726" y="0"/>
                  </a:lnTo>
                  <a:lnTo>
                    <a:pt x="5815726" y="5096691"/>
                  </a:lnTo>
                  <a:lnTo>
                    <a:pt x="0" y="5096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41746" cy="4593675"/>
            </a:xfrm>
            <a:custGeom>
              <a:avLst/>
              <a:gdLst/>
              <a:ahLst/>
              <a:cxnLst/>
              <a:rect r="r" b="b" t="t" l="l"/>
              <a:pathLst>
                <a:path h="4593675" w="5241746">
                  <a:moveTo>
                    <a:pt x="0" y="0"/>
                  </a:moveTo>
                  <a:lnTo>
                    <a:pt x="5241746" y="0"/>
                  </a:lnTo>
                  <a:lnTo>
                    <a:pt x="5241746" y="4593675"/>
                  </a:lnTo>
                  <a:lnTo>
                    <a:pt x="0" y="4593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35814" y="2021544"/>
            <a:ext cx="6046275" cy="6796479"/>
          </a:xfrm>
          <a:custGeom>
            <a:avLst/>
            <a:gdLst/>
            <a:ahLst/>
            <a:cxnLst/>
            <a:rect r="r" b="b" t="t" l="l"/>
            <a:pathLst>
              <a:path h="6796479" w="6046275">
                <a:moveTo>
                  <a:pt x="0" y="0"/>
                </a:moveTo>
                <a:lnTo>
                  <a:pt x="6046275" y="0"/>
                </a:lnTo>
                <a:lnTo>
                  <a:pt x="6046275" y="6796480"/>
                </a:lnTo>
                <a:lnTo>
                  <a:pt x="0" y="6796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045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89660" y="435112"/>
            <a:ext cx="12108679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USING PYTHON TO EXRACT API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36990" y="2374815"/>
            <a:ext cx="7556438" cy="584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Set Up API Request:</a:t>
            </a:r>
          </a:p>
          <a:p>
            <a:pPr marL="518196" indent="-259098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Initialize headers with API key and content type.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Data Retrieval Loop:</a:t>
            </a:r>
          </a:p>
          <a:p>
            <a:pPr marL="518196" indent="-259098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Continuously fetch data from API in batches.</a:t>
            </a:r>
          </a:p>
          <a:p>
            <a:pPr marL="518196" indent="-259098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Break loop when no additional data is received.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Data Storage:</a:t>
            </a:r>
          </a:p>
          <a:p>
            <a:pPr marL="518196" indent="-259098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Store retrieved data in a list.</a:t>
            </a:r>
          </a:p>
          <a:p>
            <a:pPr marL="518196" indent="-259098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Increment request parameter to retrieve next batch.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Montserrat Bold"/>
              </a:rPr>
              <a:t>Dataframe Conversion:</a:t>
            </a:r>
          </a:p>
          <a:p>
            <a:pPr marL="518196" indent="-259098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Convert list of data to a pandas dataframe to be used in workflow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0541" y="278055"/>
            <a:ext cx="17240765" cy="9696632"/>
            <a:chOff x="0" y="0"/>
            <a:chExt cx="4540778" cy="25538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0777" cy="2553845"/>
            </a:xfrm>
            <a:custGeom>
              <a:avLst/>
              <a:gdLst/>
              <a:ahLst/>
              <a:cxnLst/>
              <a:rect r="r" b="b" t="t" l="l"/>
              <a:pathLst>
                <a:path h="2553845" w="4540777">
                  <a:moveTo>
                    <a:pt x="22901" y="0"/>
                  </a:moveTo>
                  <a:lnTo>
                    <a:pt x="4517876" y="0"/>
                  </a:lnTo>
                  <a:cubicBezTo>
                    <a:pt x="4530524" y="0"/>
                    <a:pt x="4540777" y="10253"/>
                    <a:pt x="4540777" y="22901"/>
                  </a:cubicBezTo>
                  <a:lnTo>
                    <a:pt x="4540777" y="2530944"/>
                  </a:lnTo>
                  <a:cubicBezTo>
                    <a:pt x="4540777" y="2543592"/>
                    <a:pt x="4530524" y="2553845"/>
                    <a:pt x="4517876" y="2553845"/>
                  </a:cubicBezTo>
                  <a:lnTo>
                    <a:pt x="22901" y="2553845"/>
                  </a:lnTo>
                  <a:cubicBezTo>
                    <a:pt x="10253" y="2553845"/>
                    <a:pt x="0" y="2543592"/>
                    <a:pt x="0" y="2530944"/>
                  </a:cubicBezTo>
                  <a:lnTo>
                    <a:pt x="0" y="22901"/>
                  </a:lnTo>
                  <a:cubicBezTo>
                    <a:pt x="0" y="10253"/>
                    <a:pt x="10253" y="0"/>
                    <a:pt x="22901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0778" cy="2601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6172" y="0"/>
            <a:ext cx="4772367" cy="4182329"/>
            <a:chOff x="0" y="0"/>
            <a:chExt cx="6363156" cy="557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63156" cy="5576438"/>
            </a:xfrm>
            <a:custGeom>
              <a:avLst/>
              <a:gdLst/>
              <a:ahLst/>
              <a:cxnLst/>
              <a:rect r="r" b="b" t="t" l="l"/>
              <a:pathLst>
                <a:path h="5576438" w="6363156">
                  <a:moveTo>
                    <a:pt x="0" y="0"/>
                  </a:moveTo>
                  <a:lnTo>
                    <a:pt x="6363156" y="0"/>
                  </a:lnTo>
                  <a:lnTo>
                    <a:pt x="6363156" y="5576438"/>
                  </a:lnTo>
                  <a:lnTo>
                    <a:pt x="0" y="5576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15726" cy="5096691"/>
            </a:xfrm>
            <a:custGeom>
              <a:avLst/>
              <a:gdLst/>
              <a:ahLst/>
              <a:cxnLst/>
              <a:rect r="r" b="b" t="t" l="l"/>
              <a:pathLst>
                <a:path h="5096691" w="5815726">
                  <a:moveTo>
                    <a:pt x="0" y="0"/>
                  </a:moveTo>
                  <a:lnTo>
                    <a:pt x="5815726" y="0"/>
                  </a:lnTo>
                  <a:lnTo>
                    <a:pt x="5815726" y="5096691"/>
                  </a:lnTo>
                  <a:lnTo>
                    <a:pt x="0" y="5096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41746" cy="4593675"/>
            </a:xfrm>
            <a:custGeom>
              <a:avLst/>
              <a:gdLst/>
              <a:ahLst/>
              <a:cxnLst/>
              <a:rect r="r" b="b" t="t" l="l"/>
              <a:pathLst>
                <a:path h="4593675" w="5241746">
                  <a:moveTo>
                    <a:pt x="0" y="0"/>
                  </a:moveTo>
                  <a:lnTo>
                    <a:pt x="5241746" y="0"/>
                  </a:lnTo>
                  <a:lnTo>
                    <a:pt x="5241746" y="4593675"/>
                  </a:lnTo>
                  <a:lnTo>
                    <a:pt x="0" y="4593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77784" y="917330"/>
            <a:ext cx="16826279" cy="8591580"/>
            <a:chOff x="0" y="0"/>
            <a:chExt cx="22435039" cy="114554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435039" cy="11455440"/>
            </a:xfrm>
            <a:custGeom>
              <a:avLst/>
              <a:gdLst/>
              <a:ahLst/>
              <a:cxnLst/>
              <a:rect r="r" b="b" t="t" l="l"/>
              <a:pathLst>
                <a:path h="11455440" w="22435039">
                  <a:moveTo>
                    <a:pt x="0" y="0"/>
                  </a:moveTo>
                  <a:lnTo>
                    <a:pt x="22435039" y="0"/>
                  </a:lnTo>
                  <a:lnTo>
                    <a:pt x="22435039" y="11455440"/>
                  </a:lnTo>
                  <a:lnTo>
                    <a:pt x="0" y="11455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0524" y="3343603"/>
              <a:ext cx="2729650" cy="1137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46"/>
                </a:lnSpc>
                <a:spcBef>
                  <a:spcPct val="0"/>
                </a:spcBef>
              </a:pPr>
              <a:r>
                <a:rPr lang="en-US" sz="1675">
                  <a:solidFill>
                    <a:srgbClr val="000000"/>
                  </a:solidFill>
                  <a:latin typeface="Canva Sans"/>
                </a:rPr>
                <a:t>Join with bus stop API on Bus stop Number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543325" y="3343603"/>
              <a:ext cx="3589069" cy="36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46"/>
                </a:lnSpc>
                <a:spcBef>
                  <a:spcPct val="0"/>
                </a:spcBef>
              </a:pPr>
              <a:r>
                <a:rPr lang="en-US" sz="1675">
                  <a:solidFill>
                    <a:srgbClr val="000000"/>
                  </a:solidFill>
                  <a:latin typeface="Canva Sans"/>
                </a:rPr>
                <a:t>Bus stop input not in API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263549" y="6627271"/>
              <a:ext cx="3589069" cy="36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46"/>
                </a:lnSpc>
                <a:spcBef>
                  <a:spcPct val="0"/>
                </a:spcBef>
              </a:pPr>
              <a:r>
                <a:rPr lang="en-US" sz="1675">
                  <a:solidFill>
                    <a:srgbClr val="000000"/>
                  </a:solidFill>
                  <a:latin typeface="Canva Sans"/>
                </a:rPr>
                <a:t>Bus stop input in API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217520" y="2131918"/>
              <a:ext cx="2363025" cy="1314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30"/>
                </a:lnSpc>
                <a:spcBef>
                  <a:spcPct val="0"/>
                </a:spcBef>
              </a:pPr>
              <a:r>
                <a:rPr lang="en-US" sz="1450">
                  <a:solidFill>
                    <a:srgbClr val="000000"/>
                  </a:solidFill>
                  <a:latin typeface="Canva Sans"/>
                </a:rPr>
                <a:t>Join with bus route API on Bus stop Number and Service Number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104941" y="500688"/>
              <a:ext cx="3409436" cy="36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46"/>
                </a:lnSpc>
                <a:spcBef>
                  <a:spcPct val="0"/>
                </a:spcBef>
              </a:pPr>
              <a:r>
                <a:rPr lang="en-US" sz="1675">
                  <a:solidFill>
                    <a:srgbClr val="000000"/>
                  </a:solidFill>
                  <a:latin typeface="Canva Sans"/>
                </a:rPr>
                <a:t>Bus stop input not in API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514378" y="2436543"/>
              <a:ext cx="3589069" cy="36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46"/>
                </a:lnSpc>
                <a:spcBef>
                  <a:spcPct val="0"/>
                </a:spcBef>
              </a:pPr>
              <a:r>
                <a:rPr lang="en-US" sz="1675">
                  <a:solidFill>
                    <a:srgbClr val="000000"/>
                  </a:solidFill>
                  <a:latin typeface="Canva Sans"/>
                </a:rPr>
                <a:t>Bus stop input in API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653562" y="9649795"/>
              <a:ext cx="2363025" cy="1314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30"/>
                </a:lnSpc>
                <a:spcBef>
                  <a:spcPct val="0"/>
                </a:spcBef>
              </a:pPr>
              <a:r>
                <a:rPr lang="en-US" sz="1450">
                  <a:solidFill>
                    <a:srgbClr val="000000"/>
                  </a:solidFill>
                  <a:latin typeface="Canva Sans"/>
                </a:rPr>
                <a:t>Join with bus route API on Bus stop Number and Service Number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4711694" y="6956044"/>
              <a:ext cx="3409436" cy="36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46"/>
                </a:lnSpc>
                <a:spcBef>
                  <a:spcPct val="0"/>
                </a:spcBef>
              </a:pPr>
              <a:r>
                <a:rPr lang="en-US" sz="1675">
                  <a:solidFill>
                    <a:srgbClr val="000000"/>
                  </a:solidFill>
                  <a:latin typeface="Canva Sans"/>
                </a:rPr>
                <a:t>Bus stop input not in API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821522" y="8371832"/>
              <a:ext cx="3589069" cy="36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46"/>
                </a:lnSpc>
                <a:spcBef>
                  <a:spcPct val="0"/>
                </a:spcBef>
              </a:pPr>
              <a:r>
                <a:rPr lang="en-US" sz="1675">
                  <a:solidFill>
                    <a:srgbClr val="000000"/>
                  </a:solidFill>
                  <a:latin typeface="Canva Sans"/>
                </a:rPr>
                <a:t>Bus stop input in API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66348" y="1066800"/>
            <a:ext cx="7339694" cy="136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6"/>
              </a:lnSpc>
            </a:pPr>
            <a:r>
              <a:rPr lang="en-US" sz="4800">
                <a:solidFill>
                  <a:srgbClr val="000000"/>
                </a:solidFill>
                <a:latin typeface="Norwester"/>
              </a:rPr>
              <a:t>SUPPORTING APIS ERROR HANDLING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38706" y="-136581"/>
            <a:ext cx="4205156" cy="3740430"/>
            <a:chOff x="0" y="0"/>
            <a:chExt cx="5606875" cy="4987241"/>
          </a:xfrm>
        </p:grpSpPr>
        <p:sp>
          <p:nvSpPr>
            <p:cNvPr name="Freeform 3" id="3"/>
            <p:cNvSpPr/>
            <p:nvPr/>
          </p:nvSpPr>
          <p:spPr>
            <a:xfrm flipH="true" flipV="false" rot="10734746">
              <a:off x="45848" y="51900"/>
              <a:ext cx="5515179" cy="4883441"/>
            </a:xfrm>
            <a:custGeom>
              <a:avLst/>
              <a:gdLst/>
              <a:ahLst/>
              <a:cxnLst/>
              <a:rect r="r" b="b" t="t" l="l"/>
              <a:pathLst>
                <a:path h="4883441" w="5515179">
                  <a:moveTo>
                    <a:pt x="5515179" y="0"/>
                  </a:moveTo>
                  <a:lnTo>
                    <a:pt x="0" y="0"/>
                  </a:lnTo>
                  <a:lnTo>
                    <a:pt x="0" y="4883441"/>
                  </a:lnTo>
                  <a:lnTo>
                    <a:pt x="5515179" y="4883441"/>
                  </a:lnTo>
                  <a:lnTo>
                    <a:pt x="551517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10734746">
              <a:off x="367757" y="54955"/>
              <a:ext cx="5195924" cy="4600755"/>
            </a:xfrm>
            <a:custGeom>
              <a:avLst/>
              <a:gdLst/>
              <a:ahLst/>
              <a:cxnLst/>
              <a:rect r="r" b="b" t="t" l="l"/>
              <a:pathLst>
                <a:path h="4600755" w="5195924">
                  <a:moveTo>
                    <a:pt x="5195924" y="0"/>
                  </a:moveTo>
                  <a:lnTo>
                    <a:pt x="0" y="0"/>
                  </a:lnTo>
                  <a:lnTo>
                    <a:pt x="0" y="4600755"/>
                  </a:lnTo>
                  <a:lnTo>
                    <a:pt x="5195924" y="4600755"/>
                  </a:lnTo>
                  <a:lnTo>
                    <a:pt x="519592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10734746">
              <a:off x="689064" y="51957"/>
              <a:ext cx="4877266" cy="4318598"/>
            </a:xfrm>
            <a:custGeom>
              <a:avLst/>
              <a:gdLst/>
              <a:ahLst/>
              <a:cxnLst/>
              <a:rect r="r" b="b" t="t" l="l"/>
              <a:pathLst>
                <a:path h="4318598" w="4877266">
                  <a:moveTo>
                    <a:pt x="4877266" y="0"/>
                  </a:moveTo>
                  <a:lnTo>
                    <a:pt x="0" y="0"/>
                  </a:lnTo>
                  <a:lnTo>
                    <a:pt x="0" y="4318597"/>
                  </a:lnTo>
                  <a:lnTo>
                    <a:pt x="4877266" y="4318597"/>
                  </a:lnTo>
                  <a:lnTo>
                    <a:pt x="487726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18253">
            <a:off x="-187799" y="6726307"/>
            <a:ext cx="4205156" cy="3740430"/>
            <a:chOff x="0" y="0"/>
            <a:chExt cx="5606875" cy="4987241"/>
          </a:xfrm>
        </p:grpSpPr>
        <p:sp>
          <p:nvSpPr>
            <p:cNvPr name="Freeform 7" id="7"/>
            <p:cNvSpPr/>
            <p:nvPr/>
          </p:nvSpPr>
          <p:spPr>
            <a:xfrm flipH="true" flipV="false" rot="10734746">
              <a:off x="45848" y="51900"/>
              <a:ext cx="5515179" cy="4883441"/>
            </a:xfrm>
            <a:custGeom>
              <a:avLst/>
              <a:gdLst/>
              <a:ahLst/>
              <a:cxnLst/>
              <a:rect r="r" b="b" t="t" l="l"/>
              <a:pathLst>
                <a:path h="4883441" w="5515179">
                  <a:moveTo>
                    <a:pt x="5515179" y="0"/>
                  </a:moveTo>
                  <a:lnTo>
                    <a:pt x="0" y="0"/>
                  </a:lnTo>
                  <a:lnTo>
                    <a:pt x="0" y="4883441"/>
                  </a:lnTo>
                  <a:lnTo>
                    <a:pt x="5515179" y="4883441"/>
                  </a:lnTo>
                  <a:lnTo>
                    <a:pt x="551517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10734746">
              <a:off x="367757" y="54955"/>
              <a:ext cx="5195924" cy="4600755"/>
            </a:xfrm>
            <a:custGeom>
              <a:avLst/>
              <a:gdLst/>
              <a:ahLst/>
              <a:cxnLst/>
              <a:rect r="r" b="b" t="t" l="l"/>
              <a:pathLst>
                <a:path h="4600755" w="5195924">
                  <a:moveTo>
                    <a:pt x="5195924" y="0"/>
                  </a:moveTo>
                  <a:lnTo>
                    <a:pt x="0" y="0"/>
                  </a:lnTo>
                  <a:lnTo>
                    <a:pt x="0" y="4600755"/>
                  </a:lnTo>
                  <a:lnTo>
                    <a:pt x="5195924" y="4600755"/>
                  </a:lnTo>
                  <a:lnTo>
                    <a:pt x="519592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10734746">
              <a:off x="689064" y="51957"/>
              <a:ext cx="4877266" cy="4318598"/>
            </a:xfrm>
            <a:custGeom>
              <a:avLst/>
              <a:gdLst/>
              <a:ahLst/>
              <a:cxnLst/>
              <a:rect r="r" b="b" t="t" l="l"/>
              <a:pathLst>
                <a:path h="4318598" w="4877266">
                  <a:moveTo>
                    <a:pt x="4877266" y="0"/>
                  </a:moveTo>
                  <a:lnTo>
                    <a:pt x="0" y="0"/>
                  </a:lnTo>
                  <a:lnTo>
                    <a:pt x="0" y="4318597"/>
                  </a:lnTo>
                  <a:lnTo>
                    <a:pt x="4877266" y="4318597"/>
                  </a:lnTo>
                  <a:lnTo>
                    <a:pt x="487726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79223" y="5293183"/>
            <a:ext cx="17580773" cy="4620096"/>
            <a:chOff x="0" y="0"/>
            <a:chExt cx="4630327" cy="12168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30327" cy="1216815"/>
            </a:xfrm>
            <a:custGeom>
              <a:avLst/>
              <a:gdLst/>
              <a:ahLst/>
              <a:cxnLst/>
              <a:rect r="r" b="b" t="t" l="l"/>
              <a:pathLst>
                <a:path h="1216815" w="4630327">
                  <a:moveTo>
                    <a:pt x="22459" y="0"/>
                  </a:moveTo>
                  <a:lnTo>
                    <a:pt x="4607869" y="0"/>
                  </a:lnTo>
                  <a:cubicBezTo>
                    <a:pt x="4620272" y="0"/>
                    <a:pt x="4630327" y="10055"/>
                    <a:pt x="4630327" y="22459"/>
                  </a:cubicBezTo>
                  <a:lnTo>
                    <a:pt x="4630327" y="1194357"/>
                  </a:lnTo>
                  <a:cubicBezTo>
                    <a:pt x="4630327" y="1206760"/>
                    <a:pt x="4620272" y="1216815"/>
                    <a:pt x="4607869" y="1216815"/>
                  </a:cubicBezTo>
                  <a:lnTo>
                    <a:pt x="22459" y="1216815"/>
                  </a:lnTo>
                  <a:cubicBezTo>
                    <a:pt x="10055" y="1216815"/>
                    <a:pt x="0" y="1206760"/>
                    <a:pt x="0" y="1194357"/>
                  </a:cubicBezTo>
                  <a:lnTo>
                    <a:pt x="0" y="22459"/>
                  </a:lnTo>
                  <a:cubicBezTo>
                    <a:pt x="0" y="10055"/>
                    <a:pt x="10055" y="0"/>
                    <a:pt x="22459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630327" cy="1264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48664" y="1917241"/>
            <a:ext cx="12328275" cy="3226259"/>
          </a:xfrm>
          <a:custGeom>
            <a:avLst/>
            <a:gdLst/>
            <a:ahLst/>
            <a:cxnLst/>
            <a:rect r="r" b="b" t="t" l="l"/>
            <a:pathLst>
              <a:path h="3226259" w="12328275">
                <a:moveTo>
                  <a:pt x="0" y="0"/>
                </a:moveTo>
                <a:lnTo>
                  <a:pt x="12328275" y="0"/>
                </a:lnTo>
                <a:lnTo>
                  <a:pt x="12328275" y="3226259"/>
                </a:lnTo>
                <a:lnTo>
                  <a:pt x="0" y="3226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58975" y="556514"/>
            <a:ext cx="15143918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COMBINING WITH OTHER APIS (BUS STOP)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561384"/>
            <a:ext cx="16404468" cy="462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4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 Bold"/>
              </a:rPr>
              <a:t>Data Joining:</a:t>
            </a:r>
          </a:p>
          <a:p>
            <a:pPr>
              <a:lnSpc>
                <a:spcPts val="3354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"/>
              </a:rPr>
              <a:t>Combine bus timing and bus stop API data based on matching bus stop codes.</a:t>
            </a:r>
          </a:p>
          <a:p>
            <a:pPr>
              <a:lnSpc>
                <a:spcPts val="3354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"/>
              </a:rPr>
              <a:t>Separate unmatched data to a different stream</a:t>
            </a:r>
          </a:p>
          <a:p>
            <a:pPr>
              <a:lnSpc>
                <a:spcPts val="3354"/>
              </a:lnSpc>
              <a:spcBef>
                <a:spcPct val="0"/>
              </a:spcBef>
            </a:pPr>
          </a:p>
          <a:p>
            <a:pPr>
              <a:lnSpc>
                <a:spcPts val="3354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 Bold"/>
              </a:rPr>
              <a:t>Bus Stop Details Enhancement:</a:t>
            </a:r>
          </a:p>
          <a:p>
            <a:pPr>
              <a:lnSpc>
                <a:spcPts val="3354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"/>
              </a:rPr>
              <a:t>Add bus stop description and road name for easy identification.</a:t>
            </a:r>
          </a:p>
          <a:p>
            <a:pPr>
              <a:lnSpc>
                <a:spcPts val="3354"/>
              </a:lnSpc>
              <a:spcBef>
                <a:spcPct val="0"/>
              </a:spcBef>
            </a:pPr>
            <a:r>
              <a:rPr lang="en-US" sz="2995">
                <a:solidFill>
                  <a:srgbClr val="000000"/>
                </a:solidFill>
                <a:latin typeface="Montserrat"/>
              </a:rPr>
              <a:t>Calculate distance between bus and bus stop using latitude and longitude.</a:t>
            </a:r>
          </a:p>
          <a:p>
            <a:pPr>
              <a:lnSpc>
                <a:spcPts val="3354"/>
              </a:lnSpc>
              <a:spcBef>
                <a:spcPct val="0"/>
              </a:spcBef>
            </a:pPr>
          </a:p>
          <a:p>
            <a:pPr>
              <a:lnSpc>
                <a:spcPts val="3354"/>
              </a:lnSpc>
              <a:spcBef>
                <a:spcPct val="0"/>
              </a:spcBef>
            </a:pPr>
          </a:p>
          <a:p>
            <a:pPr>
              <a:lnSpc>
                <a:spcPts val="3354"/>
              </a:lnSpc>
              <a:spcBef>
                <a:spcPct val="0"/>
              </a:spcBef>
            </a:pPr>
          </a:p>
          <a:p>
            <a:pPr>
              <a:lnSpc>
                <a:spcPts val="335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38706" y="-136581"/>
            <a:ext cx="4205156" cy="3740430"/>
            <a:chOff x="0" y="0"/>
            <a:chExt cx="5606875" cy="4987241"/>
          </a:xfrm>
        </p:grpSpPr>
        <p:sp>
          <p:nvSpPr>
            <p:cNvPr name="Freeform 3" id="3"/>
            <p:cNvSpPr/>
            <p:nvPr/>
          </p:nvSpPr>
          <p:spPr>
            <a:xfrm flipH="true" flipV="false" rot="10734746">
              <a:off x="45848" y="51900"/>
              <a:ext cx="5515179" cy="4883441"/>
            </a:xfrm>
            <a:custGeom>
              <a:avLst/>
              <a:gdLst/>
              <a:ahLst/>
              <a:cxnLst/>
              <a:rect r="r" b="b" t="t" l="l"/>
              <a:pathLst>
                <a:path h="4883441" w="5515179">
                  <a:moveTo>
                    <a:pt x="5515179" y="0"/>
                  </a:moveTo>
                  <a:lnTo>
                    <a:pt x="0" y="0"/>
                  </a:lnTo>
                  <a:lnTo>
                    <a:pt x="0" y="4883441"/>
                  </a:lnTo>
                  <a:lnTo>
                    <a:pt x="5515179" y="4883441"/>
                  </a:lnTo>
                  <a:lnTo>
                    <a:pt x="551517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10734746">
              <a:off x="367757" y="54955"/>
              <a:ext cx="5195924" cy="4600755"/>
            </a:xfrm>
            <a:custGeom>
              <a:avLst/>
              <a:gdLst/>
              <a:ahLst/>
              <a:cxnLst/>
              <a:rect r="r" b="b" t="t" l="l"/>
              <a:pathLst>
                <a:path h="4600755" w="5195924">
                  <a:moveTo>
                    <a:pt x="5195924" y="0"/>
                  </a:moveTo>
                  <a:lnTo>
                    <a:pt x="0" y="0"/>
                  </a:lnTo>
                  <a:lnTo>
                    <a:pt x="0" y="4600755"/>
                  </a:lnTo>
                  <a:lnTo>
                    <a:pt x="5195924" y="4600755"/>
                  </a:lnTo>
                  <a:lnTo>
                    <a:pt x="519592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10734746">
              <a:off x="689064" y="51957"/>
              <a:ext cx="4877266" cy="4318598"/>
            </a:xfrm>
            <a:custGeom>
              <a:avLst/>
              <a:gdLst/>
              <a:ahLst/>
              <a:cxnLst/>
              <a:rect r="r" b="b" t="t" l="l"/>
              <a:pathLst>
                <a:path h="4318598" w="4877266">
                  <a:moveTo>
                    <a:pt x="4877266" y="0"/>
                  </a:moveTo>
                  <a:lnTo>
                    <a:pt x="0" y="0"/>
                  </a:lnTo>
                  <a:lnTo>
                    <a:pt x="0" y="4318597"/>
                  </a:lnTo>
                  <a:lnTo>
                    <a:pt x="4877266" y="4318597"/>
                  </a:lnTo>
                  <a:lnTo>
                    <a:pt x="487726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718253">
            <a:off x="-187799" y="6726307"/>
            <a:ext cx="4205156" cy="3740430"/>
            <a:chOff x="0" y="0"/>
            <a:chExt cx="5606875" cy="4987241"/>
          </a:xfrm>
        </p:grpSpPr>
        <p:sp>
          <p:nvSpPr>
            <p:cNvPr name="Freeform 7" id="7"/>
            <p:cNvSpPr/>
            <p:nvPr/>
          </p:nvSpPr>
          <p:spPr>
            <a:xfrm flipH="true" flipV="false" rot="10734746">
              <a:off x="45848" y="51900"/>
              <a:ext cx="5515179" cy="4883441"/>
            </a:xfrm>
            <a:custGeom>
              <a:avLst/>
              <a:gdLst/>
              <a:ahLst/>
              <a:cxnLst/>
              <a:rect r="r" b="b" t="t" l="l"/>
              <a:pathLst>
                <a:path h="4883441" w="5515179">
                  <a:moveTo>
                    <a:pt x="5515179" y="0"/>
                  </a:moveTo>
                  <a:lnTo>
                    <a:pt x="0" y="0"/>
                  </a:lnTo>
                  <a:lnTo>
                    <a:pt x="0" y="4883441"/>
                  </a:lnTo>
                  <a:lnTo>
                    <a:pt x="5515179" y="4883441"/>
                  </a:lnTo>
                  <a:lnTo>
                    <a:pt x="551517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10734746">
              <a:off x="367757" y="54955"/>
              <a:ext cx="5195924" cy="4600755"/>
            </a:xfrm>
            <a:custGeom>
              <a:avLst/>
              <a:gdLst/>
              <a:ahLst/>
              <a:cxnLst/>
              <a:rect r="r" b="b" t="t" l="l"/>
              <a:pathLst>
                <a:path h="4600755" w="5195924">
                  <a:moveTo>
                    <a:pt x="5195924" y="0"/>
                  </a:moveTo>
                  <a:lnTo>
                    <a:pt x="0" y="0"/>
                  </a:lnTo>
                  <a:lnTo>
                    <a:pt x="0" y="4600755"/>
                  </a:lnTo>
                  <a:lnTo>
                    <a:pt x="5195924" y="4600755"/>
                  </a:lnTo>
                  <a:lnTo>
                    <a:pt x="519592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10734746">
              <a:off x="689064" y="51957"/>
              <a:ext cx="4877266" cy="4318598"/>
            </a:xfrm>
            <a:custGeom>
              <a:avLst/>
              <a:gdLst/>
              <a:ahLst/>
              <a:cxnLst/>
              <a:rect r="r" b="b" t="t" l="l"/>
              <a:pathLst>
                <a:path h="4318598" w="4877266">
                  <a:moveTo>
                    <a:pt x="4877266" y="0"/>
                  </a:moveTo>
                  <a:lnTo>
                    <a:pt x="0" y="0"/>
                  </a:lnTo>
                  <a:lnTo>
                    <a:pt x="0" y="4318597"/>
                  </a:lnTo>
                  <a:lnTo>
                    <a:pt x="4877266" y="4318597"/>
                  </a:lnTo>
                  <a:lnTo>
                    <a:pt x="487726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53614" y="5414553"/>
            <a:ext cx="17627186" cy="4242966"/>
            <a:chOff x="0" y="0"/>
            <a:chExt cx="4642551" cy="11174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42551" cy="1117489"/>
            </a:xfrm>
            <a:custGeom>
              <a:avLst/>
              <a:gdLst/>
              <a:ahLst/>
              <a:cxnLst/>
              <a:rect r="r" b="b" t="t" l="l"/>
              <a:pathLst>
                <a:path h="1117489" w="4642551">
                  <a:moveTo>
                    <a:pt x="22399" y="0"/>
                  </a:moveTo>
                  <a:lnTo>
                    <a:pt x="4620152" y="0"/>
                  </a:lnTo>
                  <a:cubicBezTo>
                    <a:pt x="4632523" y="0"/>
                    <a:pt x="4642551" y="10029"/>
                    <a:pt x="4642551" y="22399"/>
                  </a:cubicBezTo>
                  <a:lnTo>
                    <a:pt x="4642551" y="1095090"/>
                  </a:lnTo>
                  <a:cubicBezTo>
                    <a:pt x="4642551" y="1107461"/>
                    <a:pt x="4632523" y="1117489"/>
                    <a:pt x="4620152" y="1117489"/>
                  </a:cubicBezTo>
                  <a:lnTo>
                    <a:pt x="22399" y="1117489"/>
                  </a:lnTo>
                  <a:cubicBezTo>
                    <a:pt x="10029" y="1117489"/>
                    <a:pt x="0" y="1107461"/>
                    <a:pt x="0" y="1095090"/>
                  </a:cubicBezTo>
                  <a:lnTo>
                    <a:pt x="0" y="22399"/>
                  </a:lnTo>
                  <a:cubicBezTo>
                    <a:pt x="0" y="10029"/>
                    <a:pt x="10029" y="0"/>
                    <a:pt x="22399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642551" cy="1165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79223" y="2428313"/>
            <a:ext cx="10466308" cy="2715187"/>
          </a:xfrm>
          <a:custGeom>
            <a:avLst/>
            <a:gdLst/>
            <a:ahLst/>
            <a:cxnLst/>
            <a:rect r="r" b="b" t="t" l="l"/>
            <a:pathLst>
              <a:path h="2715187" w="10466308">
                <a:moveTo>
                  <a:pt x="0" y="0"/>
                </a:moveTo>
                <a:lnTo>
                  <a:pt x="10466308" y="0"/>
                </a:lnTo>
                <a:lnTo>
                  <a:pt x="10466308" y="2715187"/>
                </a:lnTo>
                <a:lnTo>
                  <a:pt x="0" y="27151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53" r="0" b="-75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48895" y="1566587"/>
            <a:ext cx="5910405" cy="3714616"/>
          </a:xfrm>
          <a:custGeom>
            <a:avLst/>
            <a:gdLst/>
            <a:ahLst/>
            <a:cxnLst/>
            <a:rect r="r" b="b" t="t" l="l"/>
            <a:pathLst>
              <a:path h="3714616" w="5910405">
                <a:moveTo>
                  <a:pt x="0" y="0"/>
                </a:moveTo>
                <a:lnTo>
                  <a:pt x="5910405" y="0"/>
                </a:lnTo>
                <a:lnTo>
                  <a:pt x="5910405" y="3714616"/>
                </a:lnTo>
                <a:lnTo>
                  <a:pt x="0" y="37146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4912" y="446106"/>
            <a:ext cx="14354285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COMBINING WITH OTHER APIS (BUS ROUTE)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7772" y="5538989"/>
            <a:ext cx="14563535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Operational Status Assessment:</a:t>
            </a:r>
          </a:p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Use formulas to determine buses' in-service status based on current time and scheduled operational hours.</a:t>
            </a:r>
          </a:p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Update Mintoarr code to include “not in operation” Status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Handling Unmatched Bus Stop Numbers:</a:t>
            </a:r>
          </a:p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Direct non-corresponding user inputs to a default information stream.</a:t>
            </a:r>
          </a:p>
          <a:p>
            <a:pPr>
              <a:lnSpc>
                <a:spcPts val="4199"/>
              </a:lnSpc>
            </a:pPr>
          </a:p>
        </p:txBody>
      </p:sp>
    </p:spTree>
  </p:cSld>
  <p:clrMapOvr>
    <a:masterClrMapping/>
  </p:clrMapOvr>
  <p:transition spd="slow">
    <p:push dir="r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799999">
            <a:off x="-104387" y="6546570"/>
            <a:ext cx="4205156" cy="3740430"/>
            <a:chOff x="0" y="0"/>
            <a:chExt cx="5606875" cy="4987241"/>
          </a:xfrm>
        </p:grpSpPr>
        <p:sp>
          <p:nvSpPr>
            <p:cNvPr name="Freeform 3" id="3"/>
            <p:cNvSpPr/>
            <p:nvPr/>
          </p:nvSpPr>
          <p:spPr>
            <a:xfrm flipH="true" flipV="false" rot="10734746">
              <a:off x="45848" y="51900"/>
              <a:ext cx="5515179" cy="4883441"/>
            </a:xfrm>
            <a:custGeom>
              <a:avLst/>
              <a:gdLst/>
              <a:ahLst/>
              <a:cxnLst/>
              <a:rect r="r" b="b" t="t" l="l"/>
              <a:pathLst>
                <a:path h="4883441" w="5515179">
                  <a:moveTo>
                    <a:pt x="5515179" y="0"/>
                  </a:moveTo>
                  <a:lnTo>
                    <a:pt x="0" y="0"/>
                  </a:lnTo>
                  <a:lnTo>
                    <a:pt x="0" y="4883441"/>
                  </a:lnTo>
                  <a:lnTo>
                    <a:pt x="5515179" y="4883441"/>
                  </a:lnTo>
                  <a:lnTo>
                    <a:pt x="551517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10734746">
              <a:off x="367757" y="54955"/>
              <a:ext cx="5195924" cy="4600755"/>
            </a:xfrm>
            <a:custGeom>
              <a:avLst/>
              <a:gdLst/>
              <a:ahLst/>
              <a:cxnLst/>
              <a:rect r="r" b="b" t="t" l="l"/>
              <a:pathLst>
                <a:path h="4600755" w="5195924">
                  <a:moveTo>
                    <a:pt x="5195924" y="0"/>
                  </a:moveTo>
                  <a:lnTo>
                    <a:pt x="0" y="0"/>
                  </a:lnTo>
                  <a:lnTo>
                    <a:pt x="0" y="4600755"/>
                  </a:lnTo>
                  <a:lnTo>
                    <a:pt x="5195924" y="4600755"/>
                  </a:lnTo>
                  <a:lnTo>
                    <a:pt x="519592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10734746">
              <a:off x="689064" y="51957"/>
              <a:ext cx="4877266" cy="4318598"/>
            </a:xfrm>
            <a:custGeom>
              <a:avLst/>
              <a:gdLst/>
              <a:ahLst/>
              <a:cxnLst/>
              <a:rect r="r" b="b" t="t" l="l"/>
              <a:pathLst>
                <a:path h="4318598" w="4877266">
                  <a:moveTo>
                    <a:pt x="4877266" y="0"/>
                  </a:moveTo>
                  <a:lnTo>
                    <a:pt x="0" y="0"/>
                  </a:lnTo>
                  <a:lnTo>
                    <a:pt x="0" y="4318597"/>
                  </a:lnTo>
                  <a:lnTo>
                    <a:pt x="4877266" y="4318597"/>
                  </a:lnTo>
                  <a:lnTo>
                    <a:pt x="487726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82605" y="1786809"/>
            <a:ext cx="9729502" cy="7749531"/>
            <a:chOff x="0" y="0"/>
            <a:chExt cx="12972670" cy="103327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469190"/>
              <a:ext cx="11426376" cy="9863519"/>
            </a:xfrm>
            <a:custGeom>
              <a:avLst/>
              <a:gdLst/>
              <a:ahLst/>
              <a:cxnLst/>
              <a:rect r="r" b="b" t="t" l="l"/>
              <a:pathLst>
                <a:path h="9863519" w="11426376">
                  <a:moveTo>
                    <a:pt x="0" y="0"/>
                  </a:moveTo>
                  <a:lnTo>
                    <a:pt x="11426376" y="0"/>
                  </a:lnTo>
                  <a:lnTo>
                    <a:pt x="11426376" y="9863519"/>
                  </a:lnTo>
                  <a:lnTo>
                    <a:pt x="0" y="9863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49" r="0" b="-149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92452" y="19050"/>
              <a:ext cx="4771827" cy="29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2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E66063"/>
                  </a:solidFill>
                  <a:latin typeface="Montserrat"/>
                </a:rPr>
                <a:t>Data from only the Bus Timing API.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617372" y="1058550"/>
              <a:ext cx="5355298" cy="586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2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E66063"/>
                  </a:solidFill>
                  <a:latin typeface="Montserrat"/>
                </a:rPr>
                <a:t>Combined data from the Bus Timing and Bus Stop APIs.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91343" y="5470602"/>
              <a:ext cx="5466475" cy="586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E66063"/>
                  </a:solidFill>
                  <a:latin typeface="Montserrat"/>
                </a:rPr>
                <a:t>Combined data from the Bus Timing and Bus Route APIs</a:t>
              </a:r>
              <a:r>
                <a:rPr lang="en-US" sz="1599">
                  <a:solidFill>
                    <a:srgbClr val="000000"/>
                  </a:solidFill>
                  <a:latin typeface="Montserrat"/>
                </a:rPr>
                <a:t>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843481" y="7173167"/>
              <a:ext cx="3719445" cy="878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1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E66063"/>
                  </a:solidFill>
                  <a:latin typeface="Montserrat"/>
                </a:rPr>
                <a:t>An integration of data from the Bus Timing, Bus Route, and Bus Stop APIs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12107" y="2957673"/>
            <a:ext cx="7933793" cy="5968917"/>
            <a:chOff x="0" y="0"/>
            <a:chExt cx="10578391" cy="79585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54268" cy="7599160"/>
            </a:xfrm>
            <a:custGeom>
              <a:avLst/>
              <a:gdLst/>
              <a:ahLst/>
              <a:cxnLst/>
              <a:rect r="r" b="b" t="t" l="l"/>
              <a:pathLst>
                <a:path h="7599160" w="8454268">
                  <a:moveTo>
                    <a:pt x="0" y="0"/>
                  </a:moveTo>
                  <a:lnTo>
                    <a:pt x="8454268" y="0"/>
                  </a:lnTo>
                  <a:lnTo>
                    <a:pt x="8454268" y="7599160"/>
                  </a:lnTo>
                  <a:lnTo>
                    <a:pt x="0" y="7599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5671361" y="426925"/>
              <a:ext cx="4907030" cy="2826620"/>
              <a:chOff x="0" y="0"/>
              <a:chExt cx="1036340" cy="5969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36340" cy="596968"/>
              </a:xfrm>
              <a:custGeom>
                <a:avLst/>
                <a:gdLst/>
                <a:ahLst/>
                <a:cxnLst/>
                <a:rect r="r" b="b" t="t" l="l"/>
                <a:pathLst>
                  <a:path h="596968" w="1036340">
                    <a:moveTo>
                      <a:pt x="0" y="0"/>
                    </a:moveTo>
                    <a:lnTo>
                      <a:pt x="1036340" y="0"/>
                    </a:lnTo>
                    <a:lnTo>
                      <a:pt x="1036340" y="596968"/>
                    </a:lnTo>
                    <a:lnTo>
                      <a:pt x="0" y="596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E66063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036340" cy="6541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360"/>
                  </a:lnSpc>
                </a:pPr>
                <a:r>
                  <a:rPr lang="en-US" sz="2400">
                    <a:solidFill>
                      <a:srgbClr val="E66063"/>
                    </a:solidFill>
                    <a:latin typeface="Norwester"/>
                  </a:rPr>
                  <a:t>website</a:t>
                </a:r>
              </a:p>
              <a:p>
                <a:pPr algn="r">
                  <a:lnSpc>
                    <a:spcPts val="3360"/>
                  </a:lnSpc>
                </a:pPr>
                <a:r>
                  <a:rPr lang="en-US" sz="2400">
                    <a:solidFill>
                      <a:srgbClr val="E66063"/>
                    </a:solidFill>
                    <a:latin typeface="Norwester"/>
                  </a:rPr>
                  <a:t>code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671361" y="5131936"/>
              <a:ext cx="4907030" cy="2826620"/>
              <a:chOff x="0" y="0"/>
              <a:chExt cx="1036340" cy="5969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36340" cy="596968"/>
              </a:xfrm>
              <a:custGeom>
                <a:avLst/>
                <a:gdLst/>
                <a:ahLst/>
                <a:cxnLst/>
                <a:rect r="r" b="b" t="t" l="l"/>
                <a:pathLst>
                  <a:path h="596968" w="1036340">
                    <a:moveTo>
                      <a:pt x="0" y="0"/>
                    </a:moveTo>
                    <a:lnTo>
                      <a:pt x="1036340" y="0"/>
                    </a:lnTo>
                    <a:lnTo>
                      <a:pt x="1036340" y="596968"/>
                    </a:lnTo>
                    <a:lnTo>
                      <a:pt x="0" y="59696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E66063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036340" cy="6541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3360"/>
                  </a:lnSpc>
                </a:pPr>
                <a:r>
                  <a:rPr lang="en-US" sz="2400">
                    <a:solidFill>
                      <a:srgbClr val="E66063"/>
                    </a:solidFill>
                    <a:latin typeface="Norwester"/>
                  </a:rPr>
                  <a:t>powerbi</a:t>
                </a:r>
              </a:p>
            </p:txBody>
          </p:sp>
        </p:grpSp>
      </p:grpSp>
      <p:sp>
        <p:nvSpPr>
          <p:cNvPr name="Freeform 20" id="20"/>
          <p:cNvSpPr/>
          <p:nvPr/>
        </p:nvSpPr>
        <p:spPr>
          <a:xfrm flipH="false" flipV="false" rot="2462399">
            <a:off x="15037531" y="3179867"/>
            <a:ext cx="931699" cy="680987"/>
          </a:xfrm>
          <a:custGeom>
            <a:avLst/>
            <a:gdLst/>
            <a:ahLst/>
            <a:cxnLst/>
            <a:rect r="r" b="b" t="t" l="l"/>
            <a:pathLst>
              <a:path h="680987" w="931699">
                <a:moveTo>
                  <a:pt x="0" y="0"/>
                </a:moveTo>
                <a:lnTo>
                  <a:pt x="931699" y="0"/>
                </a:lnTo>
                <a:lnTo>
                  <a:pt x="931699" y="680987"/>
                </a:lnTo>
                <a:lnTo>
                  <a:pt x="0" y="680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355808" y="80264"/>
            <a:ext cx="9627602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OUTPUT FROM WORKFLOW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2462399">
            <a:off x="14941158" y="6624848"/>
            <a:ext cx="931699" cy="680987"/>
          </a:xfrm>
          <a:custGeom>
            <a:avLst/>
            <a:gdLst/>
            <a:ahLst/>
            <a:cxnLst/>
            <a:rect r="r" b="b" t="t" l="l"/>
            <a:pathLst>
              <a:path h="680987" w="931699">
                <a:moveTo>
                  <a:pt x="0" y="0"/>
                </a:moveTo>
                <a:lnTo>
                  <a:pt x="931699" y="0"/>
                </a:lnTo>
                <a:lnTo>
                  <a:pt x="931699" y="680987"/>
                </a:lnTo>
                <a:lnTo>
                  <a:pt x="0" y="680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333005" y="-220070"/>
            <a:ext cx="4205156" cy="3740430"/>
            <a:chOff x="0" y="0"/>
            <a:chExt cx="5606875" cy="4987241"/>
          </a:xfrm>
        </p:grpSpPr>
        <p:sp>
          <p:nvSpPr>
            <p:cNvPr name="Freeform 24" id="24"/>
            <p:cNvSpPr/>
            <p:nvPr/>
          </p:nvSpPr>
          <p:spPr>
            <a:xfrm flipH="true" flipV="false" rot="10734746">
              <a:off x="45848" y="51900"/>
              <a:ext cx="5515179" cy="4883441"/>
            </a:xfrm>
            <a:custGeom>
              <a:avLst/>
              <a:gdLst/>
              <a:ahLst/>
              <a:cxnLst/>
              <a:rect r="r" b="b" t="t" l="l"/>
              <a:pathLst>
                <a:path h="4883441" w="5515179">
                  <a:moveTo>
                    <a:pt x="5515179" y="0"/>
                  </a:moveTo>
                  <a:lnTo>
                    <a:pt x="0" y="0"/>
                  </a:lnTo>
                  <a:lnTo>
                    <a:pt x="0" y="4883441"/>
                  </a:lnTo>
                  <a:lnTo>
                    <a:pt x="5515179" y="4883441"/>
                  </a:lnTo>
                  <a:lnTo>
                    <a:pt x="551517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true" flipV="false" rot="10734746">
              <a:off x="367757" y="54955"/>
              <a:ext cx="5195924" cy="4600755"/>
            </a:xfrm>
            <a:custGeom>
              <a:avLst/>
              <a:gdLst/>
              <a:ahLst/>
              <a:cxnLst/>
              <a:rect r="r" b="b" t="t" l="l"/>
              <a:pathLst>
                <a:path h="4600755" w="5195924">
                  <a:moveTo>
                    <a:pt x="5195924" y="0"/>
                  </a:moveTo>
                  <a:lnTo>
                    <a:pt x="0" y="0"/>
                  </a:lnTo>
                  <a:lnTo>
                    <a:pt x="0" y="4600755"/>
                  </a:lnTo>
                  <a:lnTo>
                    <a:pt x="5195924" y="4600755"/>
                  </a:lnTo>
                  <a:lnTo>
                    <a:pt x="519592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true" flipV="false" rot="10734746">
              <a:off x="689064" y="51957"/>
              <a:ext cx="4877266" cy="4318598"/>
            </a:xfrm>
            <a:custGeom>
              <a:avLst/>
              <a:gdLst/>
              <a:ahLst/>
              <a:cxnLst/>
              <a:rect r="r" b="b" t="t" l="l"/>
              <a:pathLst>
                <a:path h="4318598" w="4877266">
                  <a:moveTo>
                    <a:pt x="4877266" y="0"/>
                  </a:moveTo>
                  <a:lnTo>
                    <a:pt x="0" y="0"/>
                  </a:lnTo>
                  <a:lnTo>
                    <a:pt x="0" y="4318597"/>
                  </a:lnTo>
                  <a:lnTo>
                    <a:pt x="4877266" y="4318597"/>
                  </a:lnTo>
                  <a:lnTo>
                    <a:pt x="487726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6172" y="0"/>
            <a:ext cx="4772367" cy="4182329"/>
            <a:chOff x="0" y="0"/>
            <a:chExt cx="6363156" cy="557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63156" cy="5576438"/>
            </a:xfrm>
            <a:custGeom>
              <a:avLst/>
              <a:gdLst/>
              <a:ahLst/>
              <a:cxnLst/>
              <a:rect r="r" b="b" t="t" l="l"/>
              <a:pathLst>
                <a:path h="5576438" w="6363156">
                  <a:moveTo>
                    <a:pt x="0" y="0"/>
                  </a:moveTo>
                  <a:lnTo>
                    <a:pt x="6363156" y="0"/>
                  </a:lnTo>
                  <a:lnTo>
                    <a:pt x="6363156" y="5576438"/>
                  </a:lnTo>
                  <a:lnTo>
                    <a:pt x="0" y="5576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15726" cy="5096691"/>
            </a:xfrm>
            <a:custGeom>
              <a:avLst/>
              <a:gdLst/>
              <a:ahLst/>
              <a:cxnLst/>
              <a:rect r="r" b="b" t="t" l="l"/>
              <a:pathLst>
                <a:path h="5096691" w="5815726">
                  <a:moveTo>
                    <a:pt x="0" y="0"/>
                  </a:moveTo>
                  <a:lnTo>
                    <a:pt x="5815726" y="0"/>
                  </a:lnTo>
                  <a:lnTo>
                    <a:pt x="5815726" y="5096691"/>
                  </a:lnTo>
                  <a:lnTo>
                    <a:pt x="0" y="5096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41746" cy="4593675"/>
            </a:xfrm>
            <a:custGeom>
              <a:avLst/>
              <a:gdLst/>
              <a:ahLst/>
              <a:cxnLst/>
              <a:rect r="r" b="b" t="t" l="l"/>
              <a:pathLst>
                <a:path h="4593675" w="5241746">
                  <a:moveTo>
                    <a:pt x="0" y="0"/>
                  </a:moveTo>
                  <a:lnTo>
                    <a:pt x="5241746" y="0"/>
                  </a:lnTo>
                  <a:lnTo>
                    <a:pt x="5241746" y="4593675"/>
                  </a:lnTo>
                  <a:lnTo>
                    <a:pt x="0" y="4593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10800000">
            <a:off x="9943271" y="2845605"/>
            <a:ext cx="8491219" cy="7441395"/>
          </a:xfrm>
          <a:custGeom>
            <a:avLst/>
            <a:gdLst/>
            <a:ahLst/>
            <a:cxnLst/>
            <a:rect r="r" b="b" t="t" l="l"/>
            <a:pathLst>
              <a:path h="7441395" w="8491219">
                <a:moveTo>
                  <a:pt x="0" y="0"/>
                </a:moveTo>
                <a:lnTo>
                  <a:pt x="8491219" y="0"/>
                </a:lnTo>
                <a:lnTo>
                  <a:pt x="8491219" y="7441395"/>
                </a:lnTo>
                <a:lnTo>
                  <a:pt x="0" y="7441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0781308" y="3580030"/>
            <a:ext cx="7653182" cy="6706970"/>
          </a:xfrm>
          <a:custGeom>
            <a:avLst/>
            <a:gdLst/>
            <a:ahLst/>
            <a:cxnLst/>
            <a:rect r="r" b="b" t="t" l="l"/>
            <a:pathLst>
              <a:path h="6706970" w="7653182">
                <a:moveTo>
                  <a:pt x="0" y="0"/>
                </a:moveTo>
                <a:lnTo>
                  <a:pt x="7653182" y="0"/>
                </a:lnTo>
                <a:lnTo>
                  <a:pt x="7653182" y="6706970"/>
                </a:lnTo>
                <a:lnTo>
                  <a:pt x="0" y="6706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95504" y="1834182"/>
            <a:ext cx="7346305" cy="7346305"/>
            <a:chOff x="0" y="0"/>
            <a:chExt cx="3241040" cy="32410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160" y="12700"/>
              <a:ext cx="3228340" cy="186690"/>
            </a:xfrm>
            <a:custGeom>
              <a:avLst/>
              <a:gdLst/>
              <a:ahLst/>
              <a:cxnLst/>
              <a:rect r="r" b="b" t="t" l="l"/>
              <a:pathLst>
                <a:path h="186690" w="3228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3101340" y="0"/>
                  </a:lnTo>
                  <a:cubicBezTo>
                    <a:pt x="3171190" y="0"/>
                    <a:pt x="3228340" y="57150"/>
                    <a:pt x="3228340" y="127000"/>
                  </a:cubicBezTo>
                  <a:lnTo>
                    <a:pt x="3228340" y="186690"/>
                  </a:lnTo>
                  <a:cubicBezTo>
                    <a:pt x="3228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F6F7F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50" y="193040"/>
              <a:ext cx="3228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322834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solidFill>
              <a:srgbClr val="E6D5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50" y="193040"/>
              <a:ext cx="3228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3228340">
                  <a:moveTo>
                    <a:pt x="3101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3228340" y="0"/>
                  </a:lnTo>
                  <a:lnTo>
                    <a:pt x="3228340" y="2914650"/>
                  </a:lnTo>
                  <a:cubicBezTo>
                    <a:pt x="3228340" y="2985770"/>
                    <a:pt x="3171190" y="3041650"/>
                    <a:pt x="3101340" y="3041650"/>
                  </a:cubicBezTo>
                  <a:close/>
                </a:path>
              </a:pathLst>
            </a:custGeom>
            <a:blipFill>
              <a:blip r:embed="rId8"/>
              <a:stretch>
                <a:fillRect l="-1296" t="0" r="-1296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41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3241040">
                  <a:moveTo>
                    <a:pt x="3107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3107690" y="3241040"/>
                  </a:lnTo>
                  <a:cubicBezTo>
                    <a:pt x="3181350" y="3241040"/>
                    <a:pt x="3241040" y="3181350"/>
                    <a:pt x="3241040" y="3107690"/>
                  </a:cubicBezTo>
                  <a:lnTo>
                    <a:pt x="3241040" y="133350"/>
                  </a:lnTo>
                  <a:cubicBezTo>
                    <a:pt x="3241040" y="59690"/>
                    <a:pt x="3181350" y="0"/>
                    <a:pt x="3107690" y="0"/>
                  </a:cubicBezTo>
                  <a:close/>
                  <a:moveTo>
                    <a:pt x="133350" y="12700"/>
                  </a:moveTo>
                  <a:lnTo>
                    <a:pt x="3107690" y="12700"/>
                  </a:lnTo>
                  <a:cubicBezTo>
                    <a:pt x="3173730" y="12700"/>
                    <a:pt x="3228340" y="67310"/>
                    <a:pt x="3228340" y="133350"/>
                  </a:cubicBezTo>
                  <a:lnTo>
                    <a:pt x="3228340" y="186690"/>
                  </a:ln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close/>
                  <a:moveTo>
                    <a:pt x="3107690" y="3228340"/>
                  </a:move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3228340" y="199390"/>
                  </a:lnTo>
                  <a:lnTo>
                    <a:pt x="3228340" y="3107690"/>
                  </a:lnTo>
                  <a:cubicBezTo>
                    <a:pt x="3228340" y="3175000"/>
                    <a:pt x="3175000" y="3228340"/>
                    <a:pt x="3107690" y="32283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91820" y="88900"/>
              <a:ext cx="2508250" cy="33020"/>
            </a:xfrm>
            <a:custGeom>
              <a:avLst/>
              <a:gdLst/>
              <a:ahLst/>
              <a:cxnLst/>
              <a:rect r="r" b="b" t="t" l="l"/>
              <a:pathLst>
                <a:path h="33020" w="2508250">
                  <a:moveTo>
                    <a:pt x="2491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2491740" y="0"/>
                  </a:lnTo>
                  <a:cubicBezTo>
                    <a:pt x="2500630" y="0"/>
                    <a:pt x="2508250" y="7620"/>
                    <a:pt x="2508250" y="16510"/>
                  </a:cubicBezTo>
                  <a:lnTo>
                    <a:pt x="2508250" y="16510"/>
                  </a:lnTo>
                  <a:cubicBezTo>
                    <a:pt x="2506980" y="25400"/>
                    <a:pt x="2500630" y="33020"/>
                    <a:pt x="2491740" y="3302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072290" y="2417424"/>
            <a:ext cx="10362200" cy="6763062"/>
            <a:chOff x="0" y="0"/>
            <a:chExt cx="19050000" cy="124333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455674" y="593598"/>
              <a:ext cx="16157194" cy="10108946"/>
            </a:xfrm>
            <a:custGeom>
              <a:avLst/>
              <a:gdLst/>
              <a:ahLst/>
              <a:cxnLst/>
              <a:rect r="r" b="b" t="t" l="l"/>
              <a:pathLst>
                <a:path h="10108946" w="16157194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9"/>
              <a:stretch>
                <a:fillRect l="0" t="-372" r="0" b="-37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10"/>
              <a:stretch>
                <a:fillRect l="-301" t="0" r="-301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291309" y="73004"/>
            <a:ext cx="6256104" cy="234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79"/>
              </a:lnSpc>
              <a:spcBef>
                <a:spcPct val="0"/>
              </a:spcBef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Website for Front End Users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508" y="2273531"/>
            <a:ext cx="9144000" cy="8013469"/>
            <a:chOff x="0" y="0"/>
            <a:chExt cx="12192000" cy="10684625"/>
          </a:xfrm>
        </p:grpSpPr>
        <p:sp>
          <p:nvSpPr>
            <p:cNvPr name="Freeform 3" id="3"/>
            <p:cNvSpPr/>
            <p:nvPr/>
          </p:nvSpPr>
          <p:spPr>
            <a:xfrm flipH="true" flipV="false" rot="-10800000">
              <a:off x="0" y="0"/>
              <a:ext cx="12192000" cy="10684625"/>
            </a:xfrm>
            <a:custGeom>
              <a:avLst/>
              <a:gdLst/>
              <a:ahLst/>
              <a:cxnLst/>
              <a:rect r="r" b="b" t="t" l="l"/>
              <a:pathLst>
                <a:path h="106846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10684625"/>
                  </a:lnTo>
                  <a:lnTo>
                    <a:pt x="12192000" y="10684625"/>
                  </a:lnTo>
                  <a:lnTo>
                    <a:pt x="121920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10800000">
              <a:off x="0" y="919210"/>
              <a:ext cx="11143108" cy="9765415"/>
            </a:xfrm>
            <a:custGeom>
              <a:avLst/>
              <a:gdLst/>
              <a:ahLst/>
              <a:cxnLst/>
              <a:rect r="r" b="b" t="t" l="l"/>
              <a:pathLst>
                <a:path h="9765415" w="11143108">
                  <a:moveTo>
                    <a:pt x="11143108" y="0"/>
                  </a:moveTo>
                  <a:lnTo>
                    <a:pt x="0" y="0"/>
                  </a:lnTo>
                  <a:lnTo>
                    <a:pt x="0" y="9765415"/>
                  </a:lnTo>
                  <a:lnTo>
                    <a:pt x="11143108" y="9765415"/>
                  </a:lnTo>
                  <a:lnTo>
                    <a:pt x="1114310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10800000">
              <a:off x="0" y="1883004"/>
              <a:ext cx="10043344" cy="8801622"/>
            </a:xfrm>
            <a:custGeom>
              <a:avLst/>
              <a:gdLst/>
              <a:ahLst/>
              <a:cxnLst/>
              <a:rect r="r" b="b" t="t" l="l"/>
              <a:pathLst>
                <a:path h="8801622" w="10043344">
                  <a:moveTo>
                    <a:pt x="10043344" y="0"/>
                  </a:moveTo>
                  <a:lnTo>
                    <a:pt x="0" y="0"/>
                  </a:lnTo>
                  <a:lnTo>
                    <a:pt x="0" y="8801621"/>
                  </a:lnTo>
                  <a:lnTo>
                    <a:pt x="10043344" y="8801621"/>
                  </a:lnTo>
                  <a:lnTo>
                    <a:pt x="1004334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38706" y="-136581"/>
            <a:ext cx="4205156" cy="3740430"/>
            <a:chOff x="0" y="0"/>
            <a:chExt cx="5606875" cy="4987241"/>
          </a:xfrm>
        </p:grpSpPr>
        <p:sp>
          <p:nvSpPr>
            <p:cNvPr name="Freeform 7" id="7"/>
            <p:cNvSpPr/>
            <p:nvPr/>
          </p:nvSpPr>
          <p:spPr>
            <a:xfrm flipH="true" flipV="false" rot="10734746">
              <a:off x="45848" y="51900"/>
              <a:ext cx="5515179" cy="4883441"/>
            </a:xfrm>
            <a:custGeom>
              <a:avLst/>
              <a:gdLst/>
              <a:ahLst/>
              <a:cxnLst/>
              <a:rect r="r" b="b" t="t" l="l"/>
              <a:pathLst>
                <a:path h="4883441" w="5515179">
                  <a:moveTo>
                    <a:pt x="5515179" y="0"/>
                  </a:moveTo>
                  <a:lnTo>
                    <a:pt x="0" y="0"/>
                  </a:lnTo>
                  <a:lnTo>
                    <a:pt x="0" y="4883441"/>
                  </a:lnTo>
                  <a:lnTo>
                    <a:pt x="5515179" y="4883441"/>
                  </a:lnTo>
                  <a:lnTo>
                    <a:pt x="5515179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10734746">
              <a:off x="367757" y="54955"/>
              <a:ext cx="5195924" cy="4600755"/>
            </a:xfrm>
            <a:custGeom>
              <a:avLst/>
              <a:gdLst/>
              <a:ahLst/>
              <a:cxnLst/>
              <a:rect r="r" b="b" t="t" l="l"/>
              <a:pathLst>
                <a:path h="4600755" w="5195924">
                  <a:moveTo>
                    <a:pt x="5195924" y="0"/>
                  </a:moveTo>
                  <a:lnTo>
                    <a:pt x="0" y="0"/>
                  </a:lnTo>
                  <a:lnTo>
                    <a:pt x="0" y="4600755"/>
                  </a:lnTo>
                  <a:lnTo>
                    <a:pt x="5195924" y="4600755"/>
                  </a:lnTo>
                  <a:lnTo>
                    <a:pt x="5195924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10734746">
              <a:off x="689064" y="51957"/>
              <a:ext cx="4877266" cy="4318598"/>
            </a:xfrm>
            <a:custGeom>
              <a:avLst/>
              <a:gdLst/>
              <a:ahLst/>
              <a:cxnLst/>
              <a:rect r="r" b="b" t="t" l="l"/>
              <a:pathLst>
                <a:path h="4318598" w="4877266">
                  <a:moveTo>
                    <a:pt x="4877266" y="0"/>
                  </a:moveTo>
                  <a:lnTo>
                    <a:pt x="0" y="0"/>
                  </a:lnTo>
                  <a:lnTo>
                    <a:pt x="0" y="4318597"/>
                  </a:lnTo>
                  <a:lnTo>
                    <a:pt x="4877266" y="4318597"/>
                  </a:lnTo>
                  <a:lnTo>
                    <a:pt x="4877266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3140" y="2273531"/>
            <a:ext cx="13725354" cy="7775027"/>
          </a:xfrm>
          <a:custGeom>
            <a:avLst/>
            <a:gdLst/>
            <a:ahLst/>
            <a:cxnLst/>
            <a:rect r="r" b="b" t="t" l="l"/>
            <a:pathLst>
              <a:path h="7775027" w="13725354">
                <a:moveTo>
                  <a:pt x="0" y="0"/>
                </a:moveTo>
                <a:lnTo>
                  <a:pt x="13725354" y="0"/>
                </a:lnTo>
                <a:lnTo>
                  <a:pt x="13725354" y="7775027"/>
                </a:lnTo>
                <a:lnTo>
                  <a:pt x="0" y="77750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1" t="0" r="-201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-119508" y="32445"/>
            <a:ext cx="12300007" cy="188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3"/>
              </a:lnSpc>
              <a:spcBef>
                <a:spcPct val="0"/>
              </a:spcBef>
            </a:pPr>
            <a:r>
              <a:rPr lang="en-US" sz="5402">
                <a:solidFill>
                  <a:srgbClr val="000000"/>
                </a:solidFill>
                <a:latin typeface="Norwester"/>
              </a:rPr>
              <a:t>PowerBI Dashboard for Back End Data analysis - Bus Stop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97837" y="2975154"/>
            <a:ext cx="4317001" cy="663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5"/>
              </a:lnSpc>
            </a:pPr>
          </a:p>
          <a:p>
            <a:pPr marL="604519" indent="-302260" lvl="1">
              <a:lnSpc>
                <a:spcPts val="31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Identify high-density bus stop areas</a:t>
            </a:r>
          </a:p>
          <a:p>
            <a:pPr>
              <a:lnSpc>
                <a:spcPts val="3135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 </a:t>
            </a:r>
          </a:p>
          <a:p>
            <a:pPr marL="604519" indent="-302260" lvl="1">
              <a:lnSpc>
                <a:spcPts val="31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 number of searches by bus stop code</a:t>
            </a:r>
          </a:p>
          <a:p>
            <a:pPr>
              <a:lnSpc>
                <a:spcPts val="3135"/>
              </a:lnSpc>
            </a:pPr>
          </a:p>
          <a:p>
            <a:pPr marL="604519" indent="-302260" lvl="1">
              <a:lnSpc>
                <a:spcPts val="31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search frequency by day of the week</a:t>
            </a:r>
          </a:p>
          <a:p>
            <a:pPr>
              <a:lnSpc>
                <a:spcPts val="3135"/>
              </a:lnSpc>
              <a:spcBef>
                <a:spcPct val="0"/>
              </a:spcBef>
            </a:pPr>
          </a:p>
          <a:p>
            <a:pPr marL="604519" indent="-302260" lvl="1">
              <a:lnSpc>
                <a:spcPts val="31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Analyze passenger usage trends</a:t>
            </a:r>
          </a:p>
          <a:p>
            <a:pPr>
              <a:lnSpc>
                <a:spcPts val="3135"/>
              </a:lnSpc>
            </a:pPr>
          </a:p>
          <a:p>
            <a:pPr marL="604519" indent="-302260" lvl="1">
              <a:lnSpc>
                <a:spcPts val="313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Inform decisions on service frequency and stop improvements</a:t>
            </a:r>
          </a:p>
        </p:txBody>
      </p:sp>
    </p:spTree>
  </p:cSld>
  <p:clrMapOvr>
    <a:masterClrMapping/>
  </p:clrMapOvr>
  <p:transition spd="slow">
    <p:cover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9508" y="2273531"/>
            <a:ext cx="9144000" cy="8013469"/>
            <a:chOff x="0" y="0"/>
            <a:chExt cx="12192000" cy="10684625"/>
          </a:xfrm>
        </p:grpSpPr>
        <p:sp>
          <p:nvSpPr>
            <p:cNvPr name="Freeform 3" id="3"/>
            <p:cNvSpPr/>
            <p:nvPr/>
          </p:nvSpPr>
          <p:spPr>
            <a:xfrm flipH="true" flipV="false" rot="-10800000">
              <a:off x="0" y="0"/>
              <a:ext cx="12192000" cy="10684625"/>
            </a:xfrm>
            <a:custGeom>
              <a:avLst/>
              <a:gdLst/>
              <a:ahLst/>
              <a:cxnLst/>
              <a:rect r="r" b="b" t="t" l="l"/>
              <a:pathLst>
                <a:path h="106846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10684625"/>
                  </a:lnTo>
                  <a:lnTo>
                    <a:pt x="12192000" y="10684625"/>
                  </a:lnTo>
                  <a:lnTo>
                    <a:pt x="121920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-10800000">
              <a:off x="0" y="919210"/>
              <a:ext cx="11143108" cy="9765415"/>
            </a:xfrm>
            <a:custGeom>
              <a:avLst/>
              <a:gdLst/>
              <a:ahLst/>
              <a:cxnLst/>
              <a:rect r="r" b="b" t="t" l="l"/>
              <a:pathLst>
                <a:path h="9765415" w="11143108">
                  <a:moveTo>
                    <a:pt x="11143108" y="0"/>
                  </a:moveTo>
                  <a:lnTo>
                    <a:pt x="0" y="0"/>
                  </a:lnTo>
                  <a:lnTo>
                    <a:pt x="0" y="9765415"/>
                  </a:lnTo>
                  <a:lnTo>
                    <a:pt x="11143108" y="9765415"/>
                  </a:lnTo>
                  <a:lnTo>
                    <a:pt x="11143108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10800000">
              <a:off x="0" y="1883004"/>
              <a:ext cx="10043344" cy="8801622"/>
            </a:xfrm>
            <a:custGeom>
              <a:avLst/>
              <a:gdLst/>
              <a:ahLst/>
              <a:cxnLst/>
              <a:rect r="r" b="b" t="t" l="l"/>
              <a:pathLst>
                <a:path h="8801622" w="10043344">
                  <a:moveTo>
                    <a:pt x="10043344" y="0"/>
                  </a:moveTo>
                  <a:lnTo>
                    <a:pt x="0" y="0"/>
                  </a:lnTo>
                  <a:lnTo>
                    <a:pt x="0" y="8801621"/>
                  </a:lnTo>
                  <a:lnTo>
                    <a:pt x="10043344" y="8801621"/>
                  </a:lnTo>
                  <a:lnTo>
                    <a:pt x="1004334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38706" y="-136581"/>
            <a:ext cx="4205156" cy="3740430"/>
            <a:chOff x="0" y="0"/>
            <a:chExt cx="5606875" cy="4987241"/>
          </a:xfrm>
        </p:grpSpPr>
        <p:sp>
          <p:nvSpPr>
            <p:cNvPr name="Freeform 7" id="7"/>
            <p:cNvSpPr/>
            <p:nvPr/>
          </p:nvSpPr>
          <p:spPr>
            <a:xfrm flipH="true" flipV="false" rot="10734746">
              <a:off x="45848" y="51900"/>
              <a:ext cx="5515179" cy="4883441"/>
            </a:xfrm>
            <a:custGeom>
              <a:avLst/>
              <a:gdLst/>
              <a:ahLst/>
              <a:cxnLst/>
              <a:rect r="r" b="b" t="t" l="l"/>
              <a:pathLst>
                <a:path h="4883441" w="5515179">
                  <a:moveTo>
                    <a:pt x="5515179" y="0"/>
                  </a:moveTo>
                  <a:lnTo>
                    <a:pt x="0" y="0"/>
                  </a:lnTo>
                  <a:lnTo>
                    <a:pt x="0" y="4883441"/>
                  </a:lnTo>
                  <a:lnTo>
                    <a:pt x="5515179" y="4883441"/>
                  </a:lnTo>
                  <a:lnTo>
                    <a:pt x="5515179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true" flipV="false" rot="10734746">
              <a:off x="367757" y="54955"/>
              <a:ext cx="5195924" cy="4600755"/>
            </a:xfrm>
            <a:custGeom>
              <a:avLst/>
              <a:gdLst/>
              <a:ahLst/>
              <a:cxnLst/>
              <a:rect r="r" b="b" t="t" l="l"/>
              <a:pathLst>
                <a:path h="4600755" w="5195924">
                  <a:moveTo>
                    <a:pt x="5195924" y="0"/>
                  </a:moveTo>
                  <a:lnTo>
                    <a:pt x="0" y="0"/>
                  </a:lnTo>
                  <a:lnTo>
                    <a:pt x="0" y="4600755"/>
                  </a:lnTo>
                  <a:lnTo>
                    <a:pt x="5195924" y="4600755"/>
                  </a:lnTo>
                  <a:lnTo>
                    <a:pt x="5195924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true" flipV="false" rot="10734746">
              <a:off x="689064" y="51957"/>
              <a:ext cx="4877266" cy="4318598"/>
            </a:xfrm>
            <a:custGeom>
              <a:avLst/>
              <a:gdLst/>
              <a:ahLst/>
              <a:cxnLst/>
              <a:rect r="r" b="b" t="t" l="l"/>
              <a:pathLst>
                <a:path h="4318598" w="4877266">
                  <a:moveTo>
                    <a:pt x="4877266" y="0"/>
                  </a:moveTo>
                  <a:lnTo>
                    <a:pt x="0" y="0"/>
                  </a:lnTo>
                  <a:lnTo>
                    <a:pt x="0" y="4318597"/>
                  </a:lnTo>
                  <a:lnTo>
                    <a:pt x="4877266" y="4318597"/>
                  </a:lnTo>
                  <a:lnTo>
                    <a:pt x="4877266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1944" y="2507745"/>
            <a:ext cx="13415703" cy="7545041"/>
          </a:xfrm>
          <a:custGeom>
            <a:avLst/>
            <a:gdLst/>
            <a:ahLst/>
            <a:cxnLst/>
            <a:rect r="r" b="b" t="t" l="l"/>
            <a:pathLst>
              <a:path h="7545041" w="13415703">
                <a:moveTo>
                  <a:pt x="0" y="0"/>
                </a:moveTo>
                <a:lnTo>
                  <a:pt x="13415704" y="0"/>
                </a:lnTo>
                <a:lnTo>
                  <a:pt x="13415704" y="7545041"/>
                </a:lnTo>
                <a:lnTo>
                  <a:pt x="0" y="754504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19508" y="32445"/>
            <a:ext cx="12300007" cy="188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3"/>
              </a:lnSpc>
              <a:spcBef>
                <a:spcPct val="0"/>
              </a:spcBef>
            </a:pPr>
            <a:r>
              <a:rPr lang="en-US" sz="5402">
                <a:solidFill>
                  <a:srgbClr val="000000"/>
                </a:solidFill>
                <a:latin typeface="Norwester"/>
              </a:rPr>
              <a:t>PowerBI Dashboard for Back End Data analysis - Bus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2638" y="2804920"/>
            <a:ext cx="4905362" cy="696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9"/>
              </a:lnSpc>
            </a:pPr>
          </a:p>
          <a:p>
            <a:pPr marL="604521" indent="-302261" lvl="1">
              <a:lnSpc>
                <a:spcPts val="3136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Display average waiting times and headway statistics.</a:t>
            </a:r>
          </a:p>
          <a:p>
            <a:pPr>
              <a:lnSpc>
                <a:spcPts val="3136"/>
              </a:lnSpc>
            </a:pPr>
          </a:p>
          <a:p>
            <a:pPr marL="604521" indent="-302261" lvl="1">
              <a:lnSpc>
                <a:spcPts val="3136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Visualize passenger volume and identify crowded routes depending on time of day</a:t>
            </a:r>
          </a:p>
          <a:p>
            <a:pPr>
              <a:lnSpc>
                <a:spcPts val="3136"/>
              </a:lnSpc>
            </a:pPr>
          </a:p>
          <a:p>
            <a:pPr marL="604521" indent="-302261" lvl="1">
              <a:lnSpc>
                <a:spcPts val="3136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Analyze the number of buses by type and operator</a:t>
            </a:r>
          </a:p>
          <a:p>
            <a:pPr>
              <a:lnSpc>
                <a:spcPts val="3136"/>
              </a:lnSpc>
            </a:pPr>
          </a:p>
          <a:p>
            <a:pPr marL="604521" indent="-302261" lvl="1">
              <a:lnSpc>
                <a:spcPts val="3136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 Bold"/>
              </a:rPr>
              <a:t>Use data to guide fleet management</a:t>
            </a:r>
          </a:p>
          <a:p>
            <a:pPr>
              <a:lnSpc>
                <a:spcPts val="3136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154941" cy="10287000"/>
            <a:chOff x="0" y="0"/>
            <a:chExt cx="786128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6128" cy="3752726"/>
            </a:xfrm>
            <a:custGeom>
              <a:avLst/>
              <a:gdLst/>
              <a:ahLst/>
              <a:cxnLst/>
              <a:rect r="r" b="b" t="t" l="l"/>
              <a:pathLst>
                <a:path h="3752726" w="786128">
                  <a:moveTo>
                    <a:pt x="0" y="0"/>
                  </a:moveTo>
                  <a:lnTo>
                    <a:pt x="786128" y="0"/>
                  </a:lnTo>
                  <a:lnTo>
                    <a:pt x="786128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E6606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539172" y="-157388"/>
            <a:ext cx="10957169" cy="1095716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2500" r="0" b="-1250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873447" y="2783392"/>
            <a:ext cx="3947220" cy="421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Norwester"/>
              </a:rPr>
              <a:t>Thank</a:t>
            </a:r>
          </a:p>
          <a:p>
            <a:pPr algn="ctr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Norwester"/>
              </a:rPr>
              <a:t>you !</a:t>
            </a:r>
          </a:p>
        </p:txBody>
      </p:sp>
    </p:spTree>
  </p:cSld>
  <p:clrMapOvr>
    <a:masterClrMapping/>
  </p:clrMapOvr>
  <p:transition spd="slow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7906" y="1066800"/>
            <a:ext cx="8010087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TABLE OF 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48802" y="4547289"/>
            <a:ext cx="2766861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E66063"/>
                </a:solidFill>
                <a:latin typeface="Norwester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8802" y="3664375"/>
            <a:ext cx="1382982" cy="844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6194">
                <a:solidFill>
                  <a:srgbClr val="E66063"/>
                </a:solidFill>
                <a:latin typeface="Norwester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50900" y="4466040"/>
            <a:ext cx="2142913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E66063"/>
                </a:solidFill>
                <a:latin typeface="Norwester Bold"/>
              </a:rPr>
              <a:t>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50900" y="3664375"/>
            <a:ext cx="1573984" cy="84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6194">
                <a:solidFill>
                  <a:srgbClr val="E66063"/>
                </a:solidFill>
                <a:latin typeface="Norwester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81840" y="4498425"/>
            <a:ext cx="2328509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E66063"/>
                </a:solidFill>
                <a:latin typeface="Norwester Bold"/>
              </a:rPr>
              <a:t>OVERVIEW OF WORKFLOW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81840" y="3664375"/>
            <a:ext cx="1389514" cy="84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6194">
                <a:solidFill>
                  <a:srgbClr val="E66063"/>
                </a:solidFill>
                <a:latin typeface="Norwester Bold"/>
              </a:rPr>
              <a:t>03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519595" y="3420985"/>
            <a:ext cx="2316145" cy="2176408"/>
            <a:chOff x="0" y="0"/>
            <a:chExt cx="3088193" cy="290187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291518"/>
              <a:ext cx="3088193" cy="1610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9"/>
                </a:lnSpc>
              </a:pPr>
              <a:r>
                <a:rPr lang="en-US" sz="2999">
                  <a:solidFill>
                    <a:srgbClr val="E66063"/>
                  </a:solidFill>
                  <a:latin typeface="Norwester Bold"/>
                </a:rPr>
                <a:t>USER INPUT AND PREPARATION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250"/>
              <a:ext cx="1845171" cy="1158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80"/>
                </a:lnSpc>
              </a:pPr>
              <a:r>
                <a:rPr lang="en-US" sz="6194">
                  <a:solidFill>
                    <a:srgbClr val="E66063"/>
                  </a:solidFill>
                  <a:latin typeface="Norwester Bold"/>
                </a:rPr>
                <a:t>04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47906" y="7326445"/>
            <a:ext cx="236926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E66063"/>
                </a:solidFill>
                <a:latin typeface="Norwester Bold"/>
              </a:rPr>
              <a:t>API CALL FOR BUS TIMING API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7906" y="6433923"/>
            <a:ext cx="1198186" cy="84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6194">
                <a:solidFill>
                  <a:srgbClr val="E66063"/>
                </a:solidFill>
                <a:latin typeface="Norwester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50900" y="7302584"/>
            <a:ext cx="197912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E66063"/>
                </a:solidFill>
                <a:latin typeface="Norwester Bold"/>
              </a:rPr>
              <a:t>DATA DISPLAY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50900" y="6433923"/>
            <a:ext cx="1390410" cy="84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6194">
                <a:solidFill>
                  <a:srgbClr val="E66063"/>
                </a:solidFill>
                <a:latin typeface="Norwester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80944" y="6419671"/>
            <a:ext cx="1390410" cy="84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6194">
                <a:solidFill>
                  <a:srgbClr val="E66063"/>
                </a:solidFill>
                <a:latin typeface="Norwester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81840" y="7326445"/>
            <a:ext cx="197912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E66063"/>
                </a:solidFill>
                <a:latin typeface="Norwester Bold"/>
              </a:rPr>
              <a:t>USING OTHER APIS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19595" y="6443532"/>
            <a:ext cx="1390410" cy="844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80"/>
              </a:lnSpc>
            </a:pPr>
            <a:r>
              <a:rPr lang="en-US" sz="6194">
                <a:solidFill>
                  <a:srgbClr val="E66063"/>
                </a:solidFill>
                <a:latin typeface="Norwester Bold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19595" y="7302584"/>
            <a:ext cx="231614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E66063"/>
                </a:solidFill>
                <a:latin typeface="Norwester Bold"/>
              </a:rPr>
              <a:t>WEBSITE AND POWERBI</a:t>
            </a:r>
          </a:p>
        </p:txBody>
      </p:sp>
      <p:grpSp>
        <p:nvGrpSpPr>
          <p:cNvPr name="Group 20" id="20"/>
          <p:cNvGrpSpPr/>
          <p:nvPr/>
        </p:nvGrpSpPr>
        <p:grpSpPr>
          <a:xfrm rot="5400000">
            <a:off x="14124212" y="254686"/>
            <a:ext cx="5984463" cy="5244566"/>
            <a:chOff x="0" y="0"/>
            <a:chExt cx="7979284" cy="69927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79284" cy="6992754"/>
            </a:xfrm>
            <a:custGeom>
              <a:avLst/>
              <a:gdLst/>
              <a:ahLst/>
              <a:cxnLst/>
              <a:rect r="r" b="b" t="t" l="l"/>
              <a:pathLst>
                <a:path h="6992754" w="7979284">
                  <a:moveTo>
                    <a:pt x="0" y="0"/>
                  </a:moveTo>
                  <a:lnTo>
                    <a:pt x="7979284" y="0"/>
                  </a:lnTo>
                  <a:lnTo>
                    <a:pt x="7979284" y="6992754"/>
                  </a:lnTo>
                  <a:lnTo>
                    <a:pt x="0" y="6992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92817" cy="6391160"/>
            </a:xfrm>
            <a:custGeom>
              <a:avLst/>
              <a:gdLst/>
              <a:ahLst/>
              <a:cxnLst/>
              <a:rect r="r" b="b" t="t" l="l"/>
              <a:pathLst>
                <a:path h="6391160" w="7292817">
                  <a:moveTo>
                    <a:pt x="0" y="0"/>
                  </a:moveTo>
                  <a:lnTo>
                    <a:pt x="7292817" y="0"/>
                  </a:lnTo>
                  <a:lnTo>
                    <a:pt x="7292817" y="6391160"/>
                  </a:lnTo>
                  <a:lnTo>
                    <a:pt x="0" y="6391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573056" cy="5760387"/>
            </a:xfrm>
            <a:custGeom>
              <a:avLst/>
              <a:gdLst/>
              <a:ahLst/>
              <a:cxnLst/>
              <a:rect r="r" b="b" t="t" l="l"/>
              <a:pathLst>
                <a:path h="5760387" w="6573056">
                  <a:moveTo>
                    <a:pt x="0" y="0"/>
                  </a:moveTo>
                  <a:lnTo>
                    <a:pt x="6573056" y="0"/>
                  </a:lnTo>
                  <a:lnTo>
                    <a:pt x="6573056" y="5760387"/>
                  </a:lnTo>
                  <a:lnTo>
                    <a:pt x="0" y="5760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347091" cy="10287000"/>
            <a:chOff x="0" y="0"/>
            <a:chExt cx="7057871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57872" cy="3752726"/>
            </a:xfrm>
            <a:custGeom>
              <a:avLst/>
              <a:gdLst/>
              <a:ahLst/>
              <a:cxnLst/>
              <a:rect r="r" b="b" t="t" l="l"/>
              <a:pathLst>
                <a:path h="3752726" w="7057872">
                  <a:moveTo>
                    <a:pt x="0" y="0"/>
                  </a:moveTo>
                  <a:lnTo>
                    <a:pt x="7057872" y="0"/>
                  </a:lnTo>
                  <a:lnTo>
                    <a:pt x="705787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E6606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4072" y="5679328"/>
            <a:ext cx="4253023" cy="4114800"/>
          </a:xfrm>
          <a:custGeom>
            <a:avLst/>
            <a:gdLst/>
            <a:ahLst/>
            <a:cxnLst/>
            <a:rect r="r" b="b" t="t" l="l"/>
            <a:pathLst>
              <a:path h="4114800" w="4253023">
                <a:moveTo>
                  <a:pt x="0" y="0"/>
                </a:moveTo>
                <a:lnTo>
                  <a:pt x="4253023" y="0"/>
                </a:lnTo>
                <a:lnTo>
                  <a:pt x="425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32573" y="7505306"/>
            <a:ext cx="6961930" cy="2781694"/>
          </a:xfrm>
          <a:custGeom>
            <a:avLst/>
            <a:gdLst/>
            <a:ahLst/>
            <a:cxnLst/>
            <a:rect r="r" b="b" t="t" l="l"/>
            <a:pathLst>
              <a:path h="2781694" w="6961930">
                <a:moveTo>
                  <a:pt x="0" y="0"/>
                </a:moveTo>
                <a:lnTo>
                  <a:pt x="6961930" y="0"/>
                </a:lnTo>
                <a:lnTo>
                  <a:pt x="6961930" y="2781694"/>
                </a:lnTo>
                <a:lnTo>
                  <a:pt x="0" y="2781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73441" y="3602878"/>
            <a:ext cx="9005517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Norwester"/>
              </a:rPr>
              <a:t>Demo Time!</a:t>
            </a:r>
          </a:p>
        </p:txBody>
      </p:sp>
    </p:spTree>
  </p:cSld>
  <p:clrMapOvr>
    <a:masterClrMapping/>
  </p:clrMapOvr>
  <p:transition spd="slow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3347" y="0"/>
            <a:ext cx="23221078" cy="10287000"/>
            <a:chOff x="0" y="0"/>
            <a:chExt cx="10013732" cy="4436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59690" y="0"/>
              <a:ext cx="1593377" cy="4436110"/>
            </a:xfrm>
            <a:custGeom>
              <a:avLst/>
              <a:gdLst/>
              <a:ahLst/>
              <a:cxnLst/>
              <a:rect r="r" b="b" t="t" l="l"/>
              <a:pathLst>
                <a:path h="4436110" w="1593377">
                  <a:moveTo>
                    <a:pt x="720090" y="2504440"/>
                  </a:moveTo>
                  <a:cubicBezTo>
                    <a:pt x="1593377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247638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5730" y="0"/>
              <a:ext cx="1407957" cy="4436110"/>
            </a:xfrm>
            <a:custGeom>
              <a:avLst/>
              <a:gdLst/>
              <a:ahLst/>
              <a:cxnLst/>
              <a:rect r="r" b="b" t="t" l="l"/>
              <a:pathLst>
                <a:path h="4436110" w="1407957">
                  <a:moveTo>
                    <a:pt x="511810" y="3030220"/>
                  </a:moveTo>
                  <a:cubicBezTo>
                    <a:pt x="892810" y="1957070"/>
                    <a:pt x="1354766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1407957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solidFill>
              <a:srgbClr val="EC8385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7820" y="0"/>
              <a:ext cx="9674642" cy="4436110"/>
            </a:xfrm>
            <a:custGeom>
              <a:avLst/>
              <a:gdLst/>
              <a:ahLst/>
              <a:cxnLst/>
              <a:rect r="r" b="b" t="t" l="l"/>
              <a:pathLst>
                <a:path h="4436110" w="9674642">
                  <a:moveTo>
                    <a:pt x="6907208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1129378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9674642" y="4436110"/>
                  </a:lnTo>
                  <a:lnTo>
                    <a:pt x="9674642" y="0"/>
                  </a:lnTo>
                  <a:lnTo>
                    <a:pt x="6907208" y="0"/>
                  </a:lnTo>
                  <a:close/>
                </a:path>
              </a:pathLst>
            </a:custGeom>
            <a:solidFill>
              <a:srgbClr val="E8788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776324" y="7148143"/>
            <a:ext cx="2866733" cy="2866733"/>
          </a:xfrm>
          <a:custGeom>
            <a:avLst/>
            <a:gdLst/>
            <a:ahLst/>
            <a:cxnLst/>
            <a:rect r="r" b="b" t="t" l="l"/>
            <a:pathLst>
              <a:path h="2866733" w="2866733">
                <a:moveTo>
                  <a:pt x="0" y="0"/>
                </a:moveTo>
                <a:lnTo>
                  <a:pt x="2866733" y="0"/>
                </a:lnTo>
                <a:lnTo>
                  <a:pt x="2866733" y="2866732"/>
                </a:lnTo>
                <a:lnTo>
                  <a:pt x="0" y="2866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37496" y="1421488"/>
            <a:ext cx="7747171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PROBLEM STATEMENT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55025" y="1028700"/>
            <a:ext cx="1502749" cy="150274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73690" y="1481505"/>
            <a:ext cx="865419" cy="597139"/>
          </a:xfrm>
          <a:custGeom>
            <a:avLst/>
            <a:gdLst/>
            <a:ahLst/>
            <a:cxnLst/>
            <a:rect r="r" b="b" t="t" l="l"/>
            <a:pathLst>
              <a:path h="597139" w="865419">
                <a:moveTo>
                  <a:pt x="0" y="0"/>
                </a:moveTo>
                <a:lnTo>
                  <a:pt x="865419" y="0"/>
                </a:lnTo>
                <a:lnTo>
                  <a:pt x="865419" y="597139"/>
                </a:lnTo>
                <a:lnTo>
                  <a:pt x="0" y="59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62070" y="3134425"/>
            <a:ext cx="14744996" cy="347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6"/>
              </a:lnSpc>
              <a:spcBef>
                <a:spcPct val="0"/>
              </a:spcBef>
            </a:pPr>
          </a:p>
          <a:p>
            <a:pPr algn="ctr">
              <a:lnSpc>
                <a:spcPts val="5768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Norwester Bold"/>
              </a:rPr>
              <a:t>“Inefficient data use results in longer wait times and missed buses for commuters, and hinders bus operators from improving routes, schedules, and fleet management.”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3958931" y="6430829"/>
            <a:ext cx="4329069" cy="3793839"/>
            <a:chOff x="0" y="0"/>
            <a:chExt cx="5772093" cy="50584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72093" cy="5058452"/>
            </a:xfrm>
            <a:custGeom>
              <a:avLst/>
              <a:gdLst/>
              <a:ahLst/>
              <a:cxnLst/>
              <a:rect r="r" b="b" t="t" l="l"/>
              <a:pathLst>
                <a:path h="5058452" w="5772093">
                  <a:moveTo>
                    <a:pt x="0" y="0"/>
                  </a:moveTo>
                  <a:lnTo>
                    <a:pt x="5772093" y="0"/>
                  </a:lnTo>
                  <a:lnTo>
                    <a:pt x="5772093" y="5058452"/>
                  </a:lnTo>
                  <a:lnTo>
                    <a:pt x="0" y="5058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75513" cy="4623268"/>
            </a:xfrm>
            <a:custGeom>
              <a:avLst/>
              <a:gdLst/>
              <a:ahLst/>
              <a:cxnLst/>
              <a:rect r="r" b="b" t="t" l="l"/>
              <a:pathLst>
                <a:path h="4623268" w="5275513">
                  <a:moveTo>
                    <a:pt x="0" y="0"/>
                  </a:moveTo>
                  <a:lnTo>
                    <a:pt x="5275513" y="0"/>
                  </a:lnTo>
                  <a:lnTo>
                    <a:pt x="5275513" y="4623268"/>
                  </a:lnTo>
                  <a:lnTo>
                    <a:pt x="0" y="4623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54848" cy="4166976"/>
            </a:xfrm>
            <a:custGeom>
              <a:avLst/>
              <a:gdLst/>
              <a:ahLst/>
              <a:cxnLst/>
              <a:rect r="r" b="b" t="t" l="l"/>
              <a:pathLst>
                <a:path h="4166976" w="4754848">
                  <a:moveTo>
                    <a:pt x="0" y="0"/>
                  </a:moveTo>
                  <a:lnTo>
                    <a:pt x="4754848" y="0"/>
                  </a:lnTo>
                  <a:lnTo>
                    <a:pt x="4754848" y="4166976"/>
                  </a:lnTo>
                  <a:lnTo>
                    <a:pt x="0" y="416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4329069" cy="3793839"/>
            <a:chOff x="0" y="0"/>
            <a:chExt cx="5772093" cy="50584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2093" cy="5058452"/>
            </a:xfrm>
            <a:custGeom>
              <a:avLst/>
              <a:gdLst/>
              <a:ahLst/>
              <a:cxnLst/>
              <a:rect r="r" b="b" t="t" l="l"/>
              <a:pathLst>
                <a:path h="5058452" w="5772093">
                  <a:moveTo>
                    <a:pt x="0" y="0"/>
                  </a:moveTo>
                  <a:lnTo>
                    <a:pt x="5772093" y="0"/>
                  </a:lnTo>
                  <a:lnTo>
                    <a:pt x="5772093" y="5058452"/>
                  </a:lnTo>
                  <a:lnTo>
                    <a:pt x="0" y="5058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75513" cy="4623268"/>
            </a:xfrm>
            <a:custGeom>
              <a:avLst/>
              <a:gdLst/>
              <a:ahLst/>
              <a:cxnLst/>
              <a:rect r="r" b="b" t="t" l="l"/>
              <a:pathLst>
                <a:path h="4623268" w="5275513">
                  <a:moveTo>
                    <a:pt x="0" y="0"/>
                  </a:moveTo>
                  <a:lnTo>
                    <a:pt x="5275513" y="0"/>
                  </a:lnTo>
                  <a:lnTo>
                    <a:pt x="5275513" y="4623268"/>
                  </a:lnTo>
                  <a:lnTo>
                    <a:pt x="0" y="4623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54848" cy="4166976"/>
            </a:xfrm>
            <a:custGeom>
              <a:avLst/>
              <a:gdLst/>
              <a:ahLst/>
              <a:cxnLst/>
              <a:rect r="r" b="b" t="t" l="l"/>
              <a:pathLst>
                <a:path h="4166976" w="4754848">
                  <a:moveTo>
                    <a:pt x="0" y="0"/>
                  </a:moveTo>
                  <a:lnTo>
                    <a:pt x="4754848" y="0"/>
                  </a:lnTo>
                  <a:lnTo>
                    <a:pt x="4754848" y="4166976"/>
                  </a:lnTo>
                  <a:lnTo>
                    <a:pt x="0" y="4166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025811" y="1145545"/>
            <a:ext cx="1502749" cy="150274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8385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3214126" y="1474625"/>
            <a:ext cx="1126119" cy="844589"/>
          </a:xfrm>
          <a:custGeom>
            <a:avLst/>
            <a:gdLst/>
            <a:ahLst/>
            <a:cxnLst/>
            <a:rect r="r" b="b" t="t" l="l"/>
            <a:pathLst>
              <a:path h="844589" w="1126119">
                <a:moveTo>
                  <a:pt x="0" y="0"/>
                </a:moveTo>
                <a:lnTo>
                  <a:pt x="1126119" y="0"/>
                </a:lnTo>
                <a:lnTo>
                  <a:pt x="1126119" y="844589"/>
                </a:lnTo>
                <a:lnTo>
                  <a:pt x="0" y="8445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41917" y="6915583"/>
            <a:ext cx="1647803" cy="1647803"/>
          </a:xfrm>
          <a:custGeom>
            <a:avLst/>
            <a:gdLst/>
            <a:ahLst/>
            <a:cxnLst/>
            <a:rect r="r" b="b" t="t" l="l"/>
            <a:pathLst>
              <a:path h="1647803" w="1647803">
                <a:moveTo>
                  <a:pt x="0" y="0"/>
                </a:moveTo>
                <a:lnTo>
                  <a:pt x="1647804" y="0"/>
                </a:lnTo>
                <a:lnTo>
                  <a:pt x="1647804" y="1647803"/>
                </a:lnTo>
                <a:lnTo>
                  <a:pt x="0" y="1647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41917" y="3793839"/>
            <a:ext cx="1567787" cy="1774017"/>
          </a:xfrm>
          <a:custGeom>
            <a:avLst/>
            <a:gdLst/>
            <a:ahLst/>
            <a:cxnLst/>
            <a:rect r="r" b="b" t="t" l="l"/>
            <a:pathLst>
              <a:path h="1774017" w="1567787">
                <a:moveTo>
                  <a:pt x="0" y="0"/>
                </a:moveTo>
                <a:lnTo>
                  <a:pt x="1567788" y="0"/>
                </a:lnTo>
                <a:lnTo>
                  <a:pt x="1567788" y="1774017"/>
                </a:lnTo>
                <a:lnTo>
                  <a:pt x="0" y="17740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66344" y="1424734"/>
            <a:ext cx="3760158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SOLUTION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40245" y="4109393"/>
            <a:ext cx="12449925" cy="110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6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rwester Bold"/>
              </a:rPr>
              <a:t>FOR COMMUTERS: </a:t>
            </a:r>
            <a:r>
              <a:rPr lang="en-US" sz="4200">
                <a:solidFill>
                  <a:srgbClr val="000000"/>
                </a:solidFill>
                <a:latin typeface="Norwester Bold"/>
              </a:rPr>
              <a:t>A REAL-TIME BUS INFORMATION SYSTEM  PROVIDING ACCURATE BUS ARRIVAL TIMES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29069" y="7217895"/>
            <a:ext cx="12461101" cy="110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6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rwester Bold"/>
              </a:rPr>
              <a:t>FOR BUS COMPANIES: COLLECT DATA FOR DATA ANALYSIS PLATFORM TO HELP OPTIMIZE OPERATIONAL EFFICIENCY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572331" y="1601031"/>
            <a:ext cx="9258300" cy="8113637"/>
          </a:xfrm>
          <a:custGeom>
            <a:avLst/>
            <a:gdLst/>
            <a:ahLst/>
            <a:cxnLst/>
            <a:rect r="r" b="b" t="t" l="l"/>
            <a:pathLst>
              <a:path h="8113637" w="9258300">
                <a:moveTo>
                  <a:pt x="0" y="0"/>
                </a:moveTo>
                <a:lnTo>
                  <a:pt x="9258300" y="0"/>
                </a:lnTo>
                <a:lnTo>
                  <a:pt x="9258300" y="8113638"/>
                </a:lnTo>
                <a:lnTo>
                  <a:pt x="0" y="8113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23093" y="2348295"/>
            <a:ext cx="8461798" cy="7415612"/>
          </a:xfrm>
          <a:custGeom>
            <a:avLst/>
            <a:gdLst/>
            <a:ahLst/>
            <a:cxnLst/>
            <a:rect r="r" b="b" t="t" l="l"/>
            <a:pathLst>
              <a:path h="7415612" w="8461798">
                <a:moveTo>
                  <a:pt x="0" y="0"/>
                </a:moveTo>
                <a:lnTo>
                  <a:pt x="8461798" y="0"/>
                </a:lnTo>
                <a:lnTo>
                  <a:pt x="8461798" y="7415612"/>
                </a:lnTo>
                <a:lnTo>
                  <a:pt x="0" y="7415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471467" y="3131802"/>
            <a:ext cx="7626665" cy="6683732"/>
          </a:xfrm>
          <a:custGeom>
            <a:avLst/>
            <a:gdLst/>
            <a:ahLst/>
            <a:cxnLst/>
            <a:rect r="r" b="b" t="t" l="l"/>
            <a:pathLst>
              <a:path h="6683732" w="7626665">
                <a:moveTo>
                  <a:pt x="0" y="0"/>
                </a:moveTo>
                <a:lnTo>
                  <a:pt x="7626665" y="0"/>
                </a:lnTo>
                <a:lnTo>
                  <a:pt x="7626665" y="6683731"/>
                </a:lnTo>
                <a:lnTo>
                  <a:pt x="0" y="6683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9702" y="1647950"/>
            <a:ext cx="16129598" cy="7610350"/>
            <a:chOff x="0" y="0"/>
            <a:chExt cx="4248125" cy="20043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48124" cy="2004372"/>
            </a:xfrm>
            <a:custGeom>
              <a:avLst/>
              <a:gdLst/>
              <a:ahLst/>
              <a:cxnLst/>
              <a:rect r="r" b="b" t="t" l="l"/>
              <a:pathLst>
                <a:path h="2004372" w="4248124">
                  <a:moveTo>
                    <a:pt x="24479" y="0"/>
                  </a:moveTo>
                  <a:lnTo>
                    <a:pt x="4223645" y="0"/>
                  </a:lnTo>
                  <a:cubicBezTo>
                    <a:pt x="4230138" y="0"/>
                    <a:pt x="4236364" y="2579"/>
                    <a:pt x="4240955" y="7170"/>
                  </a:cubicBezTo>
                  <a:cubicBezTo>
                    <a:pt x="4245546" y="11760"/>
                    <a:pt x="4248124" y="17987"/>
                    <a:pt x="4248124" y="24479"/>
                  </a:cubicBezTo>
                  <a:lnTo>
                    <a:pt x="4248124" y="1979893"/>
                  </a:lnTo>
                  <a:cubicBezTo>
                    <a:pt x="4248124" y="1986385"/>
                    <a:pt x="4245546" y="1992612"/>
                    <a:pt x="4240955" y="1997202"/>
                  </a:cubicBezTo>
                  <a:cubicBezTo>
                    <a:pt x="4236364" y="2001793"/>
                    <a:pt x="4230138" y="2004372"/>
                    <a:pt x="4223645" y="2004372"/>
                  </a:cubicBezTo>
                  <a:lnTo>
                    <a:pt x="24479" y="2004372"/>
                  </a:lnTo>
                  <a:cubicBezTo>
                    <a:pt x="17987" y="2004372"/>
                    <a:pt x="11760" y="2001793"/>
                    <a:pt x="7170" y="1997202"/>
                  </a:cubicBezTo>
                  <a:cubicBezTo>
                    <a:pt x="2579" y="1992612"/>
                    <a:pt x="0" y="1986385"/>
                    <a:pt x="0" y="1979893"/>
                  </a:cubicBezTo>
                  <a:lnTo>
                    <a:pt x="0" y="24479"/>
                  </a:lnTo>
                  <a:cubicBezTo>
                    <a:pt x="0" y="17987"/>
                    <a:pt x="2579" y="11760"/>
                    <a:pt x="7170" y="7170"/>
                  </a:cubicBezTo>
                  <a:cubicBezTo>
                    <a:pt x="11760" y="2579"/>
                    <a:pt x="17987" y="0"/>
                    <a:pt x="24479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248125" cy="2051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96569" y="435112"/>
            <a:ext cx="14694861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OVERVIEW OF ALTERYX WORKFLOW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81285" y="2079945"/>
            <a:ext cx="1251705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ontserrat Bold"/>
              </a:rPr>
              <a:t>APIs used : </a:t>
            </a:r>
            <a:r>
              <a:rPr lang="en-US" sz="3399">
                <a:solidFill>
                  <a:srgbClr val="FFFFFF"/>
                </a:solidFill>
                <a:latin typeface="Montserrat Bold"/>
              </a:rPr>
              <a:t>Bus Timing API</a:t>
            </a:r>
            <a:r>
              <a:rPr lang="en-US" sz="3399">
                <a:solidFill>
                  <a:srgbClr val="FFFFFF"/>
                </a:solidFill>
                <a:latin typeface="Montserrat"/>
              </a:rPr>
              <a:t>,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Bus Route API ,Bus Stop API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5025" y="3768065"/>
            <a:ext cx="15399009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Bold"/>
              </a:rPr>
              <a:t>Steps in Work Flow: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User Input and Preparation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API Call for Bus Timing API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Displaying Data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Creating New Features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Combining with other APIs (Bus Route and Bus Stop)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Displaying to Website</a:t>
            </a:r>
          </a:p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Dashboard in PowerBI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81285" y="2812815"/>
            <a:ext cx="86244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ontserrat Bold"/>
              </a:rPr>
              <a:t>Other Tools :</a:t>
            </a:r>
            <a:r>
              <a:rPr lang="en-US" sz="3399">
                <a:solidFill>
                  <a:srgbClr val="000000"/>
                </a:solidFill>
                <a:latin typeface="Montserrat"/>
              </a:rPr>
              <a:t> HTML, CSS, PowerBI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7935" y="5639707"/>
            <a:ext cx="17073371" cy="4334979"/>
            <a:chOff x="0" y="0"/>
            <a:chExt cx="4496690" cy="1141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96690" cy="1141723"/>
            </a:xfrm>
            <a:custGeom>
              <a:avLst/>
              <a:gdLst/>
              <a:ahLst/>
              <a:cxnLst/>
              <a:rect r="r" b="b" t="t" l="l"/>
              <a:pathLst>
                <a:path h="1141723" w="4496690">
                  <a:moveTo>
                    <a:pt x="23126" y="0"/>
                  </a:moveTo>
                  <a:lnTo>
                    <a:pt x="4473564" y="0"/>
                  </a:lnTo>
                  <a:cubicBezTo>
                    <a:pt x="4479698" y="0"/>
                    <a:pt x="4485580" y="2436"/>
                    <a:pt x="4489917" y="6773"/>
                  </a:cubicBezTo>
                  <a:cubicBezTo>
                    <a:pt x="4494254" y="11110"/>
                    <a:pt x="4496690" y="16993"/>
                    <a:pt x="4496690" y="23126"/>
                  </a:cubicBezTo>
                  <a:lnTo>
                    <a:pt x="4496690" y="1118597"/>
                  </a:lnTo>
                  <a:cubicBezTo>
                    <a:pt x="4496690" y="1131369"/>
                    <a:pt x="4486336" y="1141723"/>
                    <a:pt x="4473564" y="1141723"/>
                  </a:cubicBezTo>
                  <a:lnTo>
                    <a:pt x="23126" y="1141723"/>
                  </a:lnTo>
                  <a:cubicBezTo>
                    <a:pt x="16993" y="1141723"/>
                    <a:pt x="11110" y="1139286"/>
                    <a:pt x="6773" y="1134949"/>
                  </a:cubicBezTo>
                  <a:cubicBezTo>
                    <a:pt x="2436" y="1130612"/>
                    <a:pt x="0" y="1124730"/>
                    <a:pt x="0" y="1118597"/>
                  </a:cubicBezTo>
                  <a:lnTo>
                    <a:pt x="0" y="23126"/>
                  </a:lnTo>
                  <a:cubicBezTo>
                    <a:pt x="0" y="10354"/>
                    <a:pt x="10354" y="0"/>
                    <a:pt x="23126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96690" cy="1189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36172" y="0"/>
            <a:ext cx="4772367" cy="4182329"/>
            <a:chOff x="0" y="0"/>
            <a:chExt cx="6363156" cy="557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63156" cy="5576438"/>
            </a:xfrm>
            <a:custGeom>
              <a:avLst/>
              <a:gdLst/>
              <a:ahLst/>
              <a:cxnLst/>
              <a:rect r="r" b="b" t="t" l="l"/>
              <a:pathLst>
                <a:path h="5576438" w="6363156">
                  <a:moveTo>
                    <a:pt x="0" y="0"/>
                  </a:moveTo>
                  <a:lnTo>
                    <a:pt x="6363156" y="0"/>
                  </a:lnTo>
                  <a:lnTo>
                    <a:pt x="6363156" y="5576438"/>
                  </a:lnTo>
                  <a:lnTo>
                    <a:pt x="0" y="5576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15726" cy="5096691"/>
            </a:xfrm>
            <a:custGeom>
              <a:avLst/>
              <a:gdLst/>
              <a:ahLst/>
              <a:cxnLst/>
              <a:rect r="r" b="b" t="t" l="l"/>
              <a:pathLst>
                <a:path h="5096691" w="5815726">
                  <a:moveTo>
                    <a:pt x="0" y="0"/>
                  </a:moveTo>
                  <a:lnTo>
                    <a:pt x="5815726" y="0"/>
                  </a:lnTo>
                  <a:lnTo>
                    <a:pt x="5815726" y="5096691"/>
                  </a:lnTo>
                  <a:lnTo>
                    <a:pt x="0" y="5096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41746" cy="4593675"/>
            </a:xfrm>
            <a:custGeom>
              <a:avLst/>
              <a:gdLst/>
              <a:ahLst/>
              <a:cxnLst/>
              <a:rect r="r" b="b" t="t" l="l"/>
              <a:pathLst>
                <a:path h="4593675" w="5241746">
                  <a:moveTo>
                    <a:pt x="0" y="0"/>
                  </a:moveTo>
                  <a:lnTo>
                    <a:pt x="5241746" y="0"/>
                  </a:lnTo>
                  <a:lnTo>
                    <a:pt x="5241746" y="4593675"/>
                  </a:lnTo>
                  <a:lnTo>
                    <a:pt x="0" y="4593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716004" y="1878304"/>
            <a:ext cx="3240381" cy="3624822"/>
            <a:chOff x="0" y="0"/>
            <a:chExt cx="927762" cy="10378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7762" cy="1037832"/>
            </a:xfrm>
            <a:custGeom>
              <a:avLst/>
              <a:gdLst/>
              <a:ahLst/>
              <a:cxnLst/>
              <a:rect r="r" b="b" t="t" l="l"/>
              <a:pathLst>
                <a:path h="1037832" w="927762">
                  <a:moveTo>
                    <a:pt x="0" y="0"/>
                  </a:moveTo>
                  <a:lnTo>
                    <a:pt x="927762" y="0"/>
                  </a:lnTo>
                  <a:lnTo>
                    <a:pt x="927762" y="1037832"/>
                  </a:lnTo>
                  <a:lnTo>
                    <a:pt x="0" y="1037832"/>
                  </a:lnTo>
                  <a:close/>
                </a:path>
              </a:pathLst>
            </a:custGeom>
            <a:blipFill>
              <a:blip r:embed="rId8"/>
              <a:stretch>
                <a:fillRect l="-1845" t="0" r="-184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32791" y="1948396"/>
            <a:ext cx="8165549" cy="3484637"/>
            <a:chOff x="0" y="0"/>
            <a:chExt cx="1497681" cy="6391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7681" cy="639134"/>
            </a:xfrm>
            <a:custGeom>
              <a:avLst/>
              <a:gdLst/>
              <a:ahLst/>
              <a:cxnLst/>
              <a:rect r="r" b="b" t="t" l="l"/>
              <a:pathLst>
                <a:path h="639134" w="1497681">
                  <a:moveTo>
                    <a:pt x="0" y="0"/>
                  </a:moveTo>
                  <a:lnTo>
                    <a:pt x="1497681" y="0"/>
                  </a:lnTo>
                  <a:lnTo>
                    <a:pt x="1497681" y="639134"/>
                  </a:lnTo>
                  <a:lnTo>
                    <a:pt x="0" y="639134"/>
                  </a:lnTo>
                  <a:close/>
                </a:path>
              </a:pathLst>
            </a:custGeom>
            <a:blipFill>
              <a:blip r:embed="rId9"/>
              <a:stretch>
                <a:fillRect l="-683" t="0" r="-68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680851" y="3069656"/>
            <a:ext cx="2551067" cy="720677"/>
          </a:xfrm>
          <a:custGeom>
            <a:avLst/>
            <a:gdLst/>
            <a:ahLst/>
            <a:cxnLst/>
            <a:rect r="r" b="b" t="t" l="l"/>
            <a:pathLst>
              <a:path h="720677" w="2551067">
                <a:moveTo>
                  <a:pt x="0" y="0"/>
                </a:moveTo>
                <a:lnTo>
                  <a:pt x="2551068" y="0"/>
                </a:lnTo>
                <a:lnTo>
                  <a:pt x="2551068" y="720677"/>
                </a:lnTo>
                <a:lnTo>
                  <a:pt x="0" y="720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89660" y="435112"/>
            <a:ext cx="12108679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USER INPUT AND PREPARATION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217501"/>
            <a:ext cx="14653317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User Input Capture: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Collect 'Bus Stop Number' via user interface.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Input feeds into 'BusStopCode' Column in Text Input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863421"/>
            <a:ext cx="14696926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URL Construction: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Use Alteryx formula to concatenate 'BusStopCode' with the base API URL.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Create full API endpoint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57485" y="3655713"/>
            <a:ext cx="292855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"/>
              </a:rPr>
              <a:t>Convert “BustStopCode” to String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2827666"/>
            <a:ext cx="8511688" cy="7459334"/>
          </a:xfrm>
          <a:custGeom>
            <a:avLst/>
            <a:gdLst/>
            <a:ahLst/>
            <a:cxnLst/>
            <a:rect r="r" b="b" t="t" l="l"/>
            <a:pathLst>
              <a:path h="7459334" w="8511688">
                <a:moveTo>
                  <a:pt x="8511688" y="0"/>
                </a:moveTo>
                <a:lnTo>
                  <a:pt x="0" y="0"/>
                </a:lnTo>
                <a:lnTo>
                  <a:pt x="0" y="7459334"/>
                </a:lnTo>
                <a:lnTo>
                  <a:pt x="8511688" y="7459334"/>
                </a:lnTo>
                <a:lnTo>
                  <a:pt x="85116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0" y="3469401"/>
            <a:ext cx="7779418" cy="6817599"/>
          </a:xfrm>
          <a:custGeom>
            <a:avLst/>
            <a:gdLst/>
            <a:ahLst/>
            <a:cxnLst/>
            <a:rect r="r" b="b" t="t" l="l"/>
            <a:pathLst>
              <a:path h="6817599" w="7779418">
                <a:moveTo>
                  <a:pt x="7779418" y="0"/>
                </a:moveTo>
                <a:lnTo>
                  <a:pt x="0" y="0"/>
                </a:lnTo>
                <a:lnTo>
                  <a:pt x="0" y="6817599"/>
                </a:lnTo>
                <a:lnTo>
                  <a:pt x="7779418" y="6817599"/>
                </a:lnTo>
                <a:lnTo>
                  <a:pt x="77794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0" y="4142261"/>
            <a:ext cx="7011632" cy="6144739"/>
          </a:xfrm>
          <a:custGeom>
            <a:avLst/>
            <a:gdLst/>
            <a:ahLst/>
            <a:cxnLst/>
            <a:rect r="r" b="b" t="t" l="l"/>
            <a:pathLst>
              <a:path h="6144739" w="7011632">
                <a:moveTo>
                  <a:pt x="7011632" y="0"/>
                </a:moveTo>
                <a:lnTo>
                  <a:pt x="0" y="0"/>
                </a:lnTo>
                <a:lnTo>
                  <a:pt x="0" y="6144739"/>
                </a:lnTo>
                <a:lnTo>
                  <a:pt x="7011632" y="6144739"/>
                </a:lnTo>
                <a:lnTo>
                  <a:pt x="701163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98986" y="2067890"/>
            <a:ext cx="6681250" cy="7190410"/>
            <a:chOff x="0" y="0"/>
            <a:chExt cx="775586" cy="834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5586" cy="834691"/>
            </a:xfrm>
            <a:custGeom>
              <a:avLst/>
              <a:gdLst/>
              <a:ahLst/>
              <a:cxnLst/>
              <a:rect r="r" b="b" t="t" l="l"/>
              <a:pathLst>
                <a:path h="834691" w="775586">
                  <a:moveTo>
                    <a:pt x="0" y="0"/>
                  </a:moveTo>
                  <a:lnTo>
                    <a:pt x="775586" y="0"/>
                  </a:lnTo>
                  <a:lnTo>
                    <a:pt x="775586" y="834691"/>
                  </a:lnTo>
                  <a:lnTo>
                    <a:pt x="0" y="834691"/>
                  </a:lnTo>
                  <a:close/>
                </a:path>
              </a:pathLst>
            </a:custGeom>
            <a:blipFill>
              <a:blip r:embed="rId8"/>
              <a:stretch>
                <a:fillRect l="-3056" t="0" r="-305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79418" y="1733853"/>
            <a:ext cx="9803087" cy="7858484"/>
            <a:chOff x="0" y="0"/>
            <a:chExt cx="2581883" cy="20697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1883" cy="2069724"/>
            </a:xfrm>
            <a:custGeom>
              <a:avLst/>
              <a:gdLst/>
              <a:ahLst/>
              <a:cxnLst/>
              <a:rect r="r" b="b" t="t" l="l"/>
              <a:pathLst>
                <a:path h="2069724" w="2581883">
                  <a:moveTo>
                    <a:pt x="40277" y="0"/>
                  </a:moveTo>
                  <a:lnTo>
                    <a:pt x="2541606" y="0"/>
                  </a:lnTo>
                  <a:cubicBezTo>
                    <a:pt x="2563850" y="0"/>
                    <a:pt x="2581883" y="18033"/>
                    <a:pt x="2581883" y="40277"/>
                  </a:cubicBezTo>
                  <a:lnTo>
                    <a:pt x="2581883" y="2029447"/>
                  </a:lnTo>
                  <a:cubicBezTo>
                    <a:pt x="2581883" y="2040130"/>
                    <a:pt x="2577640" y="2050374"/>
                    <a:pt x="2570086" y="2057927"/>
                  </a:cubicBezTo>
                  <a:cubicBezTo>
                    <a:pt x="2562533" y="2065481"/>
                    <a:pt x="2552288" y="2069724"/>
                    <a:pt x="2541606" y="2069724"/>
                  </a:cubicBezTo>
                  <a:lnTo>
                    <a:pt x="40277" y="2069724"/>
                  </a:lnTo>
                  <a:cubicBezTo>
                    <a:pt x="18033" y="2069724"/>
                    <a:pt x="0" y="2051692"/>
                    <a:pt x="0" y="2029447"/>
                  </a:cubicBezTo>
                  <a:lnTo>
                    <a:pt x="0" y="40277"/>
                  </a:lnTo>
                  <a:cubicBezTo>
                    <a:pt x="0" y="18033"/>
                    <a:pt x="18033" y="0"/>
                    <a:pt x="40277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81883" cy="2117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089660" y="435112"/>
            <a:ext cx="12108679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API CALL FOR BUS TIMING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5979" y="2884816"/>
            <a:ext cx="9596526" cy="508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API Data Download: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Execute GET request to retrieve JSON data from transportation API.</a:t>
            </a:r>
          </a:p>
          <a:p>
            <a:pPr>
              <a:lnSpc>
                <a:spcPts val="3089"/>
              </a:lnSpc>
              <a:spcBef>
                <a:spcPct val="0"/>
              </a:spcBef>
            </a:pPr>
          </a:p>
          <a:p>
            <a:pPr>
              <a:lnSpc>
                <a:spcPts val="308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JSON Parsing: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Use JSON Parse tool to organize API response into 'JSON Name' and 'JSON Value String' columns.</a:t>
            </a:r>
          </a:p>
          <a:p>
            <a:pPr>
              <a:lnSpc>
                <a:spcPts val="3089"/>
              </a:lnSpc>
            </a:pPr>
          </a:p>
          <a:p>
            <a:pPr>
              <a:lnSpc>
                <a:spcPts val="308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Data Filtering: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Exclude non-essential information, such as records without 'Services' and 'Operator' details.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6172" y="0"/>
            <a:ext cx="4772367" cy="4182329"/>
            <a:chOff x="0" y="0"/>
            <a:chExt cx="6363156" cy="557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63156" cy="5576438"/>
            </a:xfrm>
            <a:custGeom>
              <a:avLst/>
              <a:gdLst/>
              <a:ahLst/>
              <a:cxnLst/>
              <a:rect r="r" b="b" t="t" l="l"/>
              <a:pathLst>
                <a:path h="5576438" w="6363156">
                  <a:moveTo>
                    <a:pt x="0" y="0"/>
                  </a:moveTo>
                  <a:lnTo>
                    <a:pt x="6363156" y="0"/>
                  </a:lnTo>
                  <a:lnTo>
                    <a:pt x="6363156" y="5576438"/>
                  </a:lnTo>
                  <a:lnTo>
                    <a:pt x="0" y="5576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15726" cy="5096691"/>
            </a:xfrm>
            <a:custGeom>
              <a:avLst/>
              <a:gdLst/>
              <a:ahLst/>
              <a:cxnLst/>
              <a:rect r="r" b="b" t="t" l="l"/>
              <a:pathLst>
                <a:path h="5096691" w="5815726">
                  <a:moveTo>
                    <a:pt x="0" y="0"/>
                  </a:moveTo>
                  <a:lnTo>
                    <a:pt x="5815726" y="0"/>
                  </a:lnTo>
                  <a:lnTo>
                    <a:pt x="5815726" y="5096691"/>
                  </a:lnTo>
                  <a:lnTo>
                    <a:pt x="0" y="5096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41746" cy="4593675"/>
            </a:xfrm>
            <a:custGeom>
              <a:avLst/>
              <a:gdLst/>
              <a:ahLst/>
              <a:cxnLst/>
              <a:rect r="r" b="b" t="t" l="l"/>
              <a:pathLst>
                <a:path h="4593675" w="5241746">
                  <a:moveTo>
                    <a:pt x="0" y="0"/>
                  </a:moveTo>
                  <a:lnTo>
                    <a:pt x="5241746" y="0"/>
                  </a:lnTo>
                  <a:lnTo>
                    <a:pt x="5241746" y="4593675"/>
                  </a:lnTo>
                  <a:lnTo>
                    <a:pt x="0" y="4593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656146" y="1618427"/>
            <a:ext cx="6456786" cy="7857643"/>
            <a:chOff x="0" y="0"/>
            <a:chExt cx="1700553" cy="20695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0553" cy="2069503"/>
            </a:xfrm>
            <a:custGeom>
              <a:avLst/>
              <a:gdLst/>
              <a:ahLst/>
              <a:cxnLst/>
              <a:rect r="r" b="b" t="t" l="l"/>
              <a:pathLst>
                <a:path h="2069503" w="1700553">
                  <a:moveTo>
                    <a:pt x="61151" y="0"/>
                  </a:moveTo>
                  <a:lnTo>
                    <a:pt x="1639402" y="0"/>
                  </a:lnTo>
                  <a:cubicBezTo>
                    <a:pt x="1655620" y="0"/>
                    <a:pt x="1671174" y="6443"/>
                    <a:pt x="1682642" y="17911"/>
                  </a:cubicBezTo>
                  <a:cubicBezTo>
                    <a:pt x="1694110" y="29379"/>
                    <a:pt x="1700553" y="44933"/>
                    <a:pt x="1700553" y="61151"/>
                  </a:cubicBezTo>
                  <a:lnTo>
                    <a:pt x="1700553" y="2008352"/>
                  </a:lnTo>
                  <a:cubicBezTo>
                    <a:pt x="1700553" y="2024570"/>
                    <a:pt x="1694110" y="2040124"/>
                    <a:pt x="1682642" y="2051592"/>
                  </a:cubicBezTo>
                  <a:cubicBezTo>
                    <a:pt x="1671174" y="2063060"/>
                    <a:pt x="1655620" y="2069503"/>
                    <a:pt x="1639402" y="2069503"/>
                  </a:cubicBezTo>
                  <a:lnTo>
                    <a:pt x="61151" y="2069503"/>
                  </a:lnTo>
                  <a:cubicBezTo>
                    <a:pt x="44933" y="2069503"/>
                    <a:pt x="29379" y="2063060"/>
                    <a:pt x="17911" y="2051592"/>
                  </a:cubicBezTo>
                  <a:cubicBezTo>
                    <a:pt x="6443" y="2040124"/>
                    <a:pt x="0" y="2024570"/>
                    <a:pt x="0" y="2008352"/>
                  </a:cubicBezTo>
                  <a:lnTo>
                    <a:pt x="0" y="61151"/>
                  </a:lnTo>
                  <a:cubicBezTo>
                    <a:pt x="0" y="44933"/>
                    <a:pt x="6443" y="29379"/>
                    <a:pt x="17911" y="17911"/>
                  </a:cubicBezTo>
                  <a:cubicBezTo>
                    <a:pt x="29379" y="6443"/>
                    <a:pt x="44933" y="0"/>
                    <a:pt x="61151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00553" cy="2117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07565" y="188941"/>
            <a:ext cx="3564191" cy="2086356"/>
          </a:xfrm>
          <a:custGeom>
            <a:avLst/>
            <a:gdLst/>
            <a:ahLst/>
            <a:cxnLst/>
            <a:rect r="r" b="b" t="t" l="l"/>
            <a:pathLst>
              <a:path h="2086356" w="3564191">
                <a:moveTo>
                  <a:pt x="0" y="0"/>
                </a:moveTo>
                <a:lnTo>
                  <a:pt x="3564191" y="0"/>
                </a:lnTo>
                <a:lnTo>
                  <a:pt x="3564191" y="2086355"/>
                </a:lnTo>
                <a:lnTo>
                  <a:pt x="0" y="20863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461954"/>
            <a:ext cx="9582043" cy="3708353"/>
          </a:xfrm>
          <a:custGeom>
            <a:avLst/>
            <a:gdLst/>
            <a:ahLst/>
            <a:cxnLst/>
            <a:rect r="r" b="b" t="t" l="l"/>
            <a:pathLst>
              <a:path h="3708353" w="9582043">
                <a:moveTo>
                  <a:pt x="0" y="0"/>
                </a:moveTo>
                <a:lnTo>
                  <a:pt x="9582043" y="0"/>
                </a:lnTo>
                <a:lnTo>
                  <a:pt x="9582043" y="3708353"/>
                </a:lnTo>
                <a:lnTo>
                  <a:pt x="0" y="37083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8905" y="6558692"/>
            <a:ext cx="11117241" cy="3065735"/>
          </a:xfrm>
          <a:custGeom>
            <a:avLst/>
            <a:gdLst/>
            <a:ahLst/>
            <a:cxnLst/>
            <a:rect r="r" b="b" t="t" l="l"/>
            <a:pathLst>
              <a:path h="3065735" w="11117241">
                <a:moveTo>
                  <a:pt x="0" y="0"/>
                </a:moveTo>
                <a:lnTo>
                  <a:pt x="11117241" y="0"/>
                </a:lnTo>
                <a:lnTo>
                  <a:pt x="11117241" y="3065735"/>
                </a:lnTo>
                <a:lnTo>
                  <a:pt x="0" y="3065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89660" y="435112"/>
            <a:ext cx="12108679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DISPLAYING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92438" y="2332446"/>
            <a:ext cx="5930259" cy="586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Text to Column Transformation: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Convert JSON format to user-friendly table.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Delimit 'JSON_Name' into separate columns for readability.</a:t>
            </a:r>
          </a:p>
          <a:p>
            <a:pPr>
              <a:lnSpc>
                <a:spcPts val="3089"/>
              </a:lnSpc>
              <a:spcBef>
                <a:spcPct val="0"/>
              </a:spcBef>
            </a:pPr>
          </a:p>
          <a:p>
            <a:pPr>
              <a:lnSpc>
                <a:spcPts val="308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Cross Tabulation: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Group data by bus stop and flatten JSON structure.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Configure column headers to match the new flat data format.</a:t>
            </a:r>
          </a:p>
          <a:p>
            <a:pPr>
              <a:lnSpc>
                <a:spcPts val="308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6172" y="0"/>
            <a:ext cx="4772367" cy="4182329"/>
            <a:chOff x="0" y="0"/>
            <a:chExt cx="6363156" cy="5576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63156" cy="5576438"/>
            </a:xfrm>
            <a:custGeom>
              <a:avLst/>
              <a:gdLst/>
              <a:ahLst/>
              <a:cxnLst/>
              <a:rect r="r" b="b" t="t" l="l"/>
              <a:pathLst>
                <a:path h="5576438" w="6363156">
                  <a:moveTo>
                    <a:pt x="0" y="0"/>
                  </a:moveTo>
                  <a:lnTo>
                    <a:pt x="6363156" y="0"/>
                  </a:lnTo>
                  <a:lnTo>
                    <a:pt x="6363156" y="5576438"/>
                  </a:lnTo>
                  <a:lnTo>
                    <a:pt x="0" y="5576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15726" cy="5096691"/>
            </a:xfrm>
            <a:custGeom>
              <a:avLst/>
              <a:gdLst/>
              <a:ahLst/>
              <a:cxnLst/>
              <a:rect r="r" b="b" t="t" l="l"/>
              <a:pathLst>
                <a:path h="5096691" w="5815726">
                  <a:moveTo>
                    <a:pt x="0" y="0"/>
                  </a:moveTo>
                  <a:lnTo>
                    <a:pt x="5815726" y="0"/>
                  </a:lnTo>
                  <a:lnTo>
                    <a:pt x="5815726" y="5096691"/>
                  </a:lnTo>
                  <a:lnTo>
                    <a:pt x="0" y="5096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41746" cy="4593675"/>
            </a:xfrm>
            <a:custGeom>
              <a:avLst/>
              <a:gdLst/>
              <a:ahLst/>
              <a:cxnLst/>
              <a:rect r="r" b="b" t="t" l="l"/>
              <a:pathLst>
                <a:path h="4593675" w="5241746">
                  <a:moveTo>
                    <a:pt x="0" y="0"/>
                  </a:moveTo>
                  <a:lnTo>
                    <a:pt x="5241746" y="0"/>
                  </a:lnTo>
                  <a:lnTo>
                    <a:pt x="5241746" y="4593675"/>
                  </a:lnTo>
                  <a:lnTo>
                    <a:pt x="0" y="4593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286640" y="1703790"/>
            <a:ext cx="5972660" cy="7857643"/>
            <a:chOff x="0" y="0"/>
            <a:chExt cx="1573046" cy="20695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3046" cy="2069503"/>
            </a:xfrm>
            <a:custGeom>
              <a:avLst/>
              <a:gdLst/>
              <a:ahLst/>
              <a:cxnLst/>
              <a:rect r="r" b="b" t="t" l="l"/>
              <a:pathLst>
                <a:path h="2069503" w="1573046">
                  <a:moveTo>
                    <a:pt x="66108" y="0"/>
                  </a:moveTo>
                  <a:lnTo>
                    <a:pt x="1506939" y="0"/>
                  </a:lnTo>
                  <a:cubicBezTo>
                    <a:pt x="1524472" y="0"/>
                    <a:pt x="1541286" y="6965"/>
                    <a:pt x="1553684" y="19362"/>
                  </a:cubicBezTo>
                  <a:cubicBezTo>
                    <a:pt x="1566081" y="31760"/>
                    <a:pt x="1573046" y="48575"/>
                    <a:pt x="1573046" y="66108"/>
                  </a:cubicBezTo>
                  <a:lnTo>
                    <a:pt x="1573046" y="2003395"/>
                  </a:lnTo>
                  <a:cubicBezTo>
                    <a:pt x="1573046" y="2039905"/>
                    <a:pt x="1543449" y="2069503"/>
                    <a:pt x="1506939" y="2069503"/>
                  </a:cubicBezTo>
                  <a:lnTo>
                    <a:pt x="66108" y="2069503"/>
                  </a:lnTo>
                  <a:cubicBezTo>
                    <a:pt x="48575" y="2069503"/>
                    <a:pt x="31760" y="2062538"/>
                    <a:pt x="19362" y="2050140"/>
                  </a:cubicBezTo>
                  <a:cubicBezTo>
                    <a:pt x="6965" y="2037743"/>
                    <a:pt x="0" y="2020928"/>
                    <a:pt x="0" y="2003395"/>
                  </a:cubicBezTo>
                  <a:lnTo>
                    <a:pt x="0" y="66108"/>
                  </a:lnTo>
                  <a:cubicBezTo>
                    <a:pt x="0" y="48575"/>
                    <a:pt x="6965" y="31760"/>
                    <a:pt x="19362" y="19362"/>
                  </a:cubicBezTo>
                  <a:cubicBezTo>
                    <a:pt x="31760" y="6965"/>
                    <a:pt x="48575" y="0"/>
                    <a:pt x="66108" y="0"/>
                  </a:cubicBezTo>
                  <a:close/>
                </a:path>
              </a:pathLst>
            </a:custGeom>
            <a:solidFill>
              <a:srgbClr val="F1A7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73046" cy="2117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73150" y="1703790"/>
            <a:ext cx="7883056" cy="2867735"/>
          </a:xfrm>
          <a:custGeom>
            <a:avLst/>
            <a:gdLst/>
            <a:ahLst/>
            <a:cxnLst/>
            <a:rect r="r" b="b" t="t" l="l"/>
            <a:pathLst>
              <a:path h="2867735" w="7883056">
                <a:moveTo>
                  <a:pt x="0" y="0"/>
                </a:moveTo>
                <a:lnTo>
                  <a:pt x="7883056" y="0"/>
                </a:lnTo>
                <a:lnTo>
                  <a:pt x="7883056" y="2867735"/>
                </a:lnTo>
                <a:lnTo>
                  <a:pt x="0" y="2867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0666" y="5269558"/>
            <a:ext cx="4256498" cy="4511888"/>
          </a:xfrm>
          <a:custGeom>
            <a:avLst/>
            <a:gdLst/>
            <a:ahLst/>
            <a:cxnLst/>
            <a:rect r="r" b="b" t="t" l="l"/>
            <a:pathLst>
              <a:path h="4511888" w="4256498">
                <a:moveTo>
                  <a:pt x="0" y="0"/>
                </a:moveTo>
                <a:lnTo>
                  <a:pt x="4256498" y="0"/>
                </a:lnTo>
                <a:lnTo>
                  <a:pt x="4256498" y="4511887"/>
                </a:lnTo>
                <a:lnTo>
                  <a:pt x="0" y="45118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14678" y="5143500"/>
            <a:ext cx="4504967" cy="4764003"/>
          </a:xfrm>
          <a:custGeom>
            <a:avLst/>
            <a:gdLst/>
            <a:ahLst/>
            <a:cxnLst/>
            <a:rect r="r" b="b" t="t" l="l"/>
            <a:pathLst>
              <a:path h="4764003" w="4504967">
                <a:moveTo>
                  <a:pt x="0" y="0"/>
                </a:moveTo>
                <a:lnTo>
                  <a:pt x="4504968" y="0"/>
                </a:lnTo>
                <a:lnTo>
                  <a:pt x="4504968" y="4764003"/>
                </a:lnTo>
                <a:lnTo>
                  <a:pt x="0" y="4764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89660" y="435112"/>
            <a:ext cx="12108679" cy="98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3"/>
              </a:lnSpc>
            </a:pPr>
            <a:r>
              <a:rPr lang="en-US" sz="6699">
                <a:solidFill>
                  <a:srgbClr val="000000"/>
                </a:solidFill>
                <a:latin typeface="Norwester"/>
              </a:rPr>
              <a:t>DISPLAYING DATA-CONT.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56008" y="2221230"/>
            <a:ext cx="5633925" cy="586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9"/>
              </a:lnSpc>
            </a:pPr>
            <a:r>
              <a:rPr lang="en-US" sz="2999">
                <a:solidFill>
                  <a:srgbClr val="000000"/>
                </a:solidFill>
                <a:latin typeface="Montserrat Semi-Bold"/>
              </a:rPr>
              <a:t>Sorting Data</a:t>
            </a:r>
            <a:r>
              <a:rPr lang="en-US" sz="2999">
                <a:solidFill>
                  <a:srgbClr val="000000"/>
                </a:solidFill>
                <a:latin typeface="Montserrat"/>
              </a:rPr>
              <a:t>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Sort by service number and estimated arrival times.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Group buses with the same service number together.</a:t>
            </a:r>
          </a:p>
          <a:p>
            <a:pPr>
              <a:lnSpc>
                <a:spcPts val="3089"/>
              </a:lnSpc>
            </a:pPr>
          </a:p>
          <a:p>
            <a:pPr>
              <a:lnSpc>
                <a:spcPts val="3089"/>
              </a:lnSpc>
            </a:pPr>
            <a:r>
              <a:rPr lang="en-US" sz="2999">
                <a:solidFill>
                  <a:srgbClr val="000000"/>
                </a:solidFill>
                <a:latin typeface="Montserrat Semi-Bold"/>
              </a:rPr>
              <a:t>Impute Missing Service Numbers</a:t>
            </a:r>
            <a:r>
              <a:rPr lang="en-US" sz="2999">
                <a:solidFill>
                  <a:srgbClr val="000000"/>
                </a:solidFill>
                <a:latin typeface="Montserrat"/>
              </a:rPr>
              <a:t>:</a:t>
            </a:r>
          </a:p>
          <a:p>
            <a:pPr marL="647698" indent="-323849" lvl="1">
              <a:lnSpc>
                <a:spcPts val="308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Ensure continuous and accurate service number data across records.</a:t>
            </a:r>
          </a:p>
          <a:p>
            <a:pPr>
              <a:lnSpc>
                <a:spcPts val="3089"/>
              </a:lnSpc>
            </a:pPr>
          </a:p>
          <a:p>
            <a:pPr>
              <a:lnSpc>
                <a:spcPts val="308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DAF7v-AkuYo</dc:identifier>
  <dcterms:modified xsi:type="dcterms:W3CDTF">2011-08-01T06:04:30Z</dcterms:modified>
  <cp:revision>1</cp:revision>
  <dc:title>ddp asg2</dc:title>
</cp:coreProperties>
</file>